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40"/>
  </p:notesMasterIdLst>
  <p:sldIdLst>
    <p:sldId id="256" r:id="rId2"/>
    <p:sldId id="277" r:id="rId3"/>
    <p:sldId id="257" r:id="rId4"/>
    <p:sldId id="295" r:id="rId5"/>
    <p:sldId id="259" r:id="rId6"/>
    <p:sldId id="258" r:id="rId7"/>
    <p:sldId id="278" r:id="rId8"/>
    <p:sldId id="260" r:id="rId9"/>
    <p:sldId id="293" r:id="rId10"/>
    <p:sldId id="294" r:id="rId11"/>
    <p:sldId id="261" r:id="rId12"/>
    <p:sldId id="262" r:id="rId13"/>
    <p:sldId id="283" r:id="rId14"/>
    <p:sldId id="263" r:id="rId15"/>
    <p:sldId id="264" r:id="rId16"/>
    <p:sldId id="268" r:id="rId17"/>
    <p:sldId id="267" r:id="rId18"/>
    <p:sldId id="265" r:id="rId19"/>
    <p:sldId id="269" r:id="rId20"/>
    <p:sldId id="270" r:id="rId21"/>
    <p:sldId id="271" r:id="rId22"/>
    <p:sldId id="272" r:id="rId23"/>
    <p:sldId id="279" r:id="rId24"/>
    <p:sldId id="280" r:id="rId25"/>
    <p:sldId id="273" r:id="rId26"/>
    <p:sldId id="288" r:id="rId27"/>
    <p:sldId id="284" r:id="rId28"/>
    <p:sldId id="285" r:id="rId29"/>
    <p:sldId id="286" r:id="rId30"/>
    <p:sldId id="287" r:id="rId31"/>
    <p:sldId id="274" r:id="rId32"/>
    <p:sldId id="275" r:id="rId33"/>
    <p:sldId id="276" r:id="rId34"/>
    <p:sldId id="281" r:id="rId35"/>
    <p:sldId id="282" r:id="rId36"/>
    <p:sldId id="289" r:id="rId37"/>
    <p:sldId id="290" r:id="rId38"/>
    <p:sldId id="291" r:id="rId39"/>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1" autoAdjust="0"/>
    <p:restoredTop sz="77918" autoAdjust="0"/>
  </p:normalViewPr>
  <p:slideViewPr>
    <p:cSldViewPr>
      <p:cViewPr varScale="1">
        <p:scale>
          <a:sx n="90" d="100"/>
          <a:sy n="90" d="100"/>
        </p:scale>
        <p:origin x="-2244" y="-10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WCWWA%20-Gloria\badness_vs_impac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6"/>
              </a:solidFill>
            </c:spPr>
            <c:extLst xmlns:c16r2="http://schemas.microsoft.com/office/drawing/2015/06/chart">
              <c:ext xmlns:c16="http://schemas.microsoft.com/office/drawing/2014/chart" uri="{C3380CC4-5D6E-409C-BE32-E72D297353CC}">
                <c16:uniqueId val="{00000001-EEB1-4B2D-921A-CCCA0521C581}"/>
              </c:ext>
            </c:extLst>
          </c:dPt>
          <c:dPt>
            <c:idx val="1"/>
            <c:bubble3D val="0"/>
            <c:spPr>
              <a:solidFill>
                <a:srgbClr val="FF0000"/>
              </a:solidFill>
            </c:spPr>
            <c:extLst xmlns:c16r2="http://schemas.microsoft.com/office/drawing/2015/06/chart">
              <c:ext xmlns:c16="http://schemas.microsoft.com/office/drawing/2014/chart" uri="{C3380CC4-5D6E-409C-BE32-E72D297353CC}">
                <c16:uniqueId val="{00000003-EEB1-4B2D-921A-CCCA0521C581}"/>
              </c:ext>
            </c:extLst>
          </c:dPt>
          <c:dPt>
            <c:idx val="2"/>
            <c:bubble3D val="0"/>
            <c:spPr>
              <a:solidFill>
                <a:srgbClr val="00B050"/>
              </a:solidFill>
            </c:spPr>
            <c:extLst xmlns:c16r2="http://schemas.microsoft.com/office/drawing/2015/06/chart">
              <c:ext xmlns:c16="http://schemas.microsoft.com/office/drawing/2014/chart" uri="{C3380CC4-5D6E-409C-BE32-E72D297353CC}">
                <c16:uniqueId val="{00000005-EEB1-4B2D-921A-CCCA0521C581}"/>
              </c:ext>
            </c:extLst>
          </c:dPt>
          <c:dPt>
            <c:idx val="3"/>
            <c:bubble3D val="0"/>
            <c:spPr>
              <a:solidFill>
                <a:schemeClr val="bg2">
                  <a:lumMod val="75000"/>
                </a:schemeClr>
              </a:solidFill>
            </c:spPr>
            <c:extLst xmlns:c16r2="http://schemas.microsoft.com/office/drawing/2015/06/chart">
              <c:ext xmlns:c16="http://schemas.microsoft.com/office/drawing/2014/chart" uri="{C3380CC4-5D6E-409C-BE32-E72D297353CC}">
                <c16:uniqueId val="{00000007-EEB1-4B2D-921A-CCCA0521C581}"/>
              </c:ext>
            </c:extLst>
          </c:dPt>
          <c:dLbls>
            <c:dLbl>
              <c:idx val="0"/>
              <c:numFmt formatCode="&quot;$&quot;#,##0" sourceLinked="0"/>
              <c:spPr/>
              <c:txPr>
                <a:bodyPr/>
                <a:lstStyle/>
                <a:p>
                  <a:pPr>
                    <a:defRPr sz="1700" baseline="0">
                      <a:solidFill>
                        <a:schemeClr val="bg1"/>
                      </a:solidFill>
                      <a:latin typeface="Georgia" panose="02040502050405020303" pitchFamily="18" charset="0"/>
                    </a:defRPr>
                  </a:pPr>
                  <a:endParaRPr lang="en-US"/>
                </a:p>
              </c:txPr>
              <c:showLegendKey val="0"/>
              <c:showVal val="1"/>
              <c:showCatName val="1"/>
              <c:showSerName val="0"/>
              <c:showPercent val="0"/>
              <c:showBubbleSize val="0"/>
            </c:dLbl>
            <c:dLbl>
              <c:idx val="1"/>
              <c:layout>
                <c:manualLayout>
                  <c:x val="3.5135372388215798E-2"/>
                  <c:y val="-0.12987240646014139"/>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EEB1-4B2D-921A-CCCA0521C581}"/>
                </c:ext>
              </c:extLst>
            </c:dLbl>
            <c:dLbl>
              <c:idx val="2"/>
              <c:layout>
                <c:manualLayout>
                  <c:x val="6.1111552975070031E-2"/>
                  <c:y val="3.2086135218499161E-3"/>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EEB1-4B2D-921A-CCCA0521C581}"/>
                </c:ext>
              </c:extLst>
            </c:dLbl>
            <c:dLbl>
              <c:idx val="3"/>
              <c:layout>
                <c:manualLayout>
                  <c:x val="0.16620003531353661"/>
                  <c:y val="-0.30653384191879912"/>
                </c:manualLayout>
              </c:layout>
              <c:tx>
                <c:rich>
                  <a:bodyPr/>
                  <a:lstStyle/>
                  <a:p>
                    <a:pPr>
                      <a:defRPr sz="1700" baseline="0">
                        <a:solidFill>
                          <a:schemeClr val="bg1"/>
                        </a:solidFill>
                        <a:latin typeface="Georgia" panose="02040502050405020303" pitchFamily="18" charset="0"/>
                      </a:defRPr>
                    </a:pPr>
                    <a:r>
                      <a:rPr lang="en-US" sz="1800" baseline="0" dirty="0" err="1">
                        <a:solidFill>
                          <a:schemeClr val="bg1"/>
                        </a:solidFill>
                      </a:rPr>
                      <a:t>DigCost</a:t>
                    </a:r>
                    <a:r>
                      <a:rPr lang="en-US" sz="1800" baseline="0" dirty="0">
                        <a:solidFill>
                          <a:schemeClr val="bg1"/>
                        </a:solidFill>
                      </a:rPr>
                      <a:t>, </a:t>
                    </a:r>
                    <a:r>
                      <a:rPr lang="en-US" sz="1500" baseline="0" dirty="0">
                        <a:solidFill>
                          <a:schemeClr val="bg1"/>
                        </a:solidFill>
                      </a:rPr>
                      <a:t>$2,963,256,000</a:t>
                    </a:r>
                  </a:p>
                </c:rich>
              </c:tx>
              <c:numFmt formatCode="&quot;$&quot;#,##0" sourceLinked="0"/>
              <c:spPr/>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EEB1-4B2D-921A-CCCA0521C581}"/>
                </c:ext>
              </c:extLst>
            </c:dLbl>
            <c:numFmt formatCode="&quot;$&quot;#,##0" sourceLinked="0"/>
            <c:spPr>
              <a:noFill/>
              <a:ln>
                <a:noFill/>
              </a:ln>
              <a:effectLst/>
            </c:spPr>
            <c:txPr>
              <a:bodyPr/>
              <a:lstStyle/>
              <a:p>
                <a:pPr>
                  <a:defRPr sz="1700" baseline="0">
                    <a:latin typeface="Georgia" panose="02040502050405020303" pitchFamily="18" charset="0"/>
                  </a:defRPr>
                </a:pPr>
                <a:endParaRPr lang="en-US"/>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Sheet2!$A$16:$A$19</c:f>
              <c:strCache>
                <c:ptCount val="4"/>
                <c:pt idx="0">
                  <c:v>TrafCost</c:v>
                </c:pt>
                <c:pt idx="1">
                  <c:v>HydroCost</c:v>
                </c:pt>
                <c:pt idx="2">
                  <c:v>TrainCost</c:v>
                </c:pt>
                <c:pt idx="3">
                  <c:v>DigCost</c:v>
                </c:pt>
              </c:strCache>
            </c:strRef>
          </c:cat>
          <c:val>
            <c:numRef>
              <c:f>Sheet2!$B$16:$B$19</c:f>
              <c:numCache>
                <c:formatCode>_-* #,##0_-;\-* #,##0_-;_-* "-"??_-;_-@_-</c:formatCode>
                <c:ptCount val="4"/>
                <c:pt idx="0">
                  <c:v>836218500</c:v>
                </c:pt>
                <c:pt idx="1">
                  <c:v>8531470</c:v>
                </c:pt>
                <c:pt idx="2">
                  <c:v>108200000</c:v>
                </c:pt>
                <c:pt idx="3">
                  <c:v>2963256000</c:v>
                </c:pt>
              </c:numCache>
            </c:numRef>
          </c:val>
          <c:extLst xmlns:c16r2="http://schemas.microsoft.com/office/drawing/2015/06/chart">
            <c:ext xmlns:c16="http://schemas.microsoft.com/office/drawing/2014/chart" uri="{C3380CC4-5D6E-409C-BE32-E72D297353CC}">
              <c16:uniqueId val="{00000008-EEB1-4B2D-921A-CCCA0521C581}"/>
            </c:ext>
          </c:extLst>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Georgia" panose="02040502050405020303" pitchFamily="18" charset="0"/>
              </a:defRPr>
            </a:pPr>
            <a:r>
              <a:rPr lang="en-CA">
                <a:latin typeface="Georgia" panose="02040502050405020303" pitchFamily="18" charset="0"/>
              </a:rPr>
              <a:t>Average Impacts/Year versus "Badness"</a:t>
            </a:r>
          </a:p>
        </c:rich>
      </c:tx>
      <c:layout/>
      <c:overlay val="0"/>
    </c:title>
    <c:autoTitleDeleted val="0"/>
    <c:plotArea>
      <c:layout/>
      <c:scatterChart>
        <c:scatterStyle val="lineMarker"/>
        <c:varyColors val="0"/>
        <c:ser>
          <c:idx val="0"/>
          <c:order val="0"/>
          <c:spPr>
            <a:ln w="28575">
              <a:noFill/>
            </a:ln>
          </c:spPr>
          <c:marker>
            <c:symbol val="diamond"/>
            <c:size val="9"/>
            <c:spPr>
              <a:solidFill>
                <a:srgbClr val="00B050"/>
              </a:solidFill>
            </c:spPr>
          </c:marker>
          <c:trendline>
            <c:spPr>
              <a:ln w="47625">
                <a:solidFill>
                  <a:srgbClr val="00B050"/>
                </a:solidFill>
              </a:ln>
            </c:spPr>
            <c:trendlineType val="linear"/>
            <c:dispRSqr val="1"/>
            <c:dispEq val="1"/>
            <c:trendlineLbl>
              <c:layout>
                <c:manualLayout>
                  <c:x val="5.3296322233468238E-2"/>
                  <c:y val="0.44547943746991081"/>
                </c:manualLayout>
              </c:layout>
              <c:numFmt formatCode="General" sourceLinked="0"/>
              <c:spPr>
                <a:solidFill>
                  <a:srgbClr val="CCFF99"/>
                </a:solidFill>
              </c:spPr>
              <c:txPr>
                <a:bodyPr/>
                <a:lstStyle/>
                <a:p>
                  <a:pPr>
                    <a:defRPr sz="2400" baseline="0">
                      <a:latin typeface="Georgia" panose="02040502050405020303" pitchFamily="18" charset="0"/>
                    </a:defRPr>
                  </a:pPr>
                  <a:endParaRPr lang="en-US"/>
                </a:p>
              </c:txPr>
            </c:trendlineLbl>
          </c:trendline>
          <c:xVal>
            <c:numRef>
              <c:f>Jackpot!$AK$13:$AK$24</c:f>
              <c:numCache>
                <c:formatCode>General</c:formatCode>
                <c:ptCount val="12"/>
                <c:pt idx="0">
                  <c:v>5</c:v>
                </c:pt>
                <c:pt idx="1">
                  <c:v>10</c:v>
                </c:pt>
                <c:pt idx="2">
                  <c:v>15</c:v>
                </c:pt>
                <c:pt idx="3">
                  <c:v>20</c:v>
                </c:pt>
                <c:pt idx="4">
                  <c:v>25</c:v>
                </c:pt>
                <c:pt idx="5">
                  <c:v>30</c:v>
                </c:pt>
                <c:pt idx="6">
                  <c:v>35</c:v>
                </c:pt>
                <c:pt idx="7">
                  <c:v>40</c:v>
                </c:pt>
                <c:pt idx="8">
                  <c:v>45</c:v>
                </c:pt>
                <c:pt idx="9">
                  <c:v>50</c:v>
                </c:pt>
                <c:pt idx="10">
                  <c:v>55</c:v>
                </c:pt>
                <c:pt idx="11">
                  <c:v>60</c:v>
                </c:pt>
              </c:numCache>
            </c:numRef>
          </c:xVal>
          <c:yVal>
            <c:numRef>
              <c:f>Jackpot!$AL$13:$AL$24</c:f>
              <c:numCache>
                <c:formatCode>General</c:formatCode>
                <c:ptCount val="12"/>
                <c:pt idx="0">
                  <c:v>1.1067303036591272E-4</c:v>
                </c:pt>
                <c:pt idx="1">
                  <c:v>1.1334196891191709E-3</c:v>
                </c:pt>
                <c:pt idx="2">
                  <c:v>1.3695529145444257E-2</c:v>
                </c:pt>
                <c:pt idx="3">
                  <c:v>1.779744346116028E-2</c:v>
                </c:pt>
                <c:pt idx="4">
                  <c:v>2.1374045801526728E-2</c:v>
                </c:pt>
                <c:pt idx="5">
                  <c:v>2.5781250000000002E-2</c:v>
                </c:pt>
                <c:pt idx="6">
                  <c:v>4.5931758530183726E-2</c:v>
                </c:pt>
                <c:pt idx="7">
                  <c:v>4.356060606060607E-2</c:v>
                </c:pt>
                <c:pt idx="8">
                  <c:v>4.8404255319148937E-2</c:v>
                </c:pt>
                <c:pt idx="9">
                  <c:v>6.6197183098591572E-2</c:v>
                </c:pt>
                <c:pt idx="10">
                  <c:v>8.4297520661157047E-2</c:v>
                </c:pt>
                <c:pt idx="11">
                  <c:v>8.0459770114942528E-2</c:v>
                </c:pt>
              </c:numCache>
            </c:numRef>
          </c:yVal>
          <c:smooth val="0"/>
          <c:extLst xmlns:c16r2="http://schemas.microsoft.com/office/drawing/2015/06/chart">
            <c:ext xmlns:c16="http://schemas.microsoft.com/office/drawing/2014/chart" uri="{C3380CC4-5D6E-409C-BE32-E72D297353CC}">
              <c16:uniqueId val="{00000000-340A-48A5-9D40-62C49B76FE3F}"/>
            </c:ext>
          </c:extLst>
        </c:ser>
        <c:dLbls>
          <c:showLegendKey val="0"/>
          <c:showVal val="0"/>
          <c:showCatName val="0"/>
          <c:showSerName val="0"/>
          <c:showPercent val="0"/>
          <c:showBubbleSize val="0"/>
        </c:dLbls>
        <c:axId val="176285376"/>
        <c:axId val="176285952"/>
      </c:scatterChart>
      <c:valAx>
        <c:axId val="176285376"/>
        <c:scaling>
          <c:orientation val="minMax"/>
        </c:scaling>
        <c:delete val="0"/>
        <c:axPos val="b"/>
        <c:title>
          <c:tx>
            <c:rich>
              <a:bodyPr/>
              <a:lstStyle/>
              <a:p>
                <a:pPr>
                  <a:defRPr sz="1800">
                    <a:latin typeface="Georgia" panose="02040502050405020303" pitchFamily="18" charset="0"/>
                  </a:defRPr>
                </a:pPr>
                <a:r>
                  <a:rPr lang="en-CA" sz="1800">
                    <a:latin typeface="Georgia" panose="02040502050405020303" pitchFamily="18" charset="0"/>
                  </a:rPr>
                  <a:t>BADNESS</a:t>
                </a:r>
                <a:r>
                  <a:rPr lang="en-CA" sz="1800" baseline="0">
                    <a:latin typeface="Georgia" panose="02040502050405020303" pitchFamily="18" charset="0"/>
                  </a:rPr>
                  <a:t> metric number for Main</a:t>
                </a:r>
                <a:endParaRPr lang="en-CA" sz="1800">
                  <a:latin typeface="Georgia" panose="02040502050405020303" pitchFamily="18" charset="0"/>
                </a:endParaRPr>
              </a:p>
            </c:rich>
          </c:tx>
          <c:layout/>
          <c:overlay val="0"/>
        </c:title>
        <c:numFmt formatCode="General" sourceLinked="1"/>
        <c:majorTickMark val="none"/>
        <c:minorTickMark val="none"/>
        <c:tickLblPos val="nextTo"/>
        <c:txPr>
          <a:bodyPr/>
          <a:lstStyle/>
          <a:p>
            <a:pPr>
              <a:defRPr sz="1800" baseline="0">
                <a:latin typeface="Georgia" panose="02040502050405020303" pitchFamily="18" charset="0"/>
              </a:defRPr>
            </a:pPr>
            <a:endParaRPr lang="en-US"/>
          </a:p>
        </c:txPr>
        <c:crossAx val="176285952"/>
        <c:crosses val="autoZero"/>
        <c:crossBetween val="midCat"/>
      </c:valAx>
      <c:valAx>
        <c:axId val="176285952"/>
        <c:scaling>
          <c:orientation val="minMax"/>
          <c:min val="0"/>
        </c:scaling>
        <c:delete val="0"/>
        <c:axPos val="l"/>
        <c:majorGridlines/>
        <c:title>
          <c:tx>
            <c:rich>
              <a:bodyPr/>
              <a:lstStyle/>
              <a:p>
                <a:pPr>
                  <a:defRPr sz="1800">
                    <a:latin typeface="Georgia" panose="02040502050405020303" pitchFamily="18" charset="0"/>
                  </a:defRPr>
                </a:pPr>
                <a:r>
                  <a:rPr lang="en-CA" sz="1800">
                    <a:latin typeface="Georgia" panose="02040502050405020303" pitchFamily="18" charset="0"/>
                  </a:rPr>
                  <a:t>Average Impacts per year</a:t>
                </a:r>
              </a:p>
            </c:rich>
          </c:tx>
          <c:layout/>
          <c:overlay val="0"/>
        </c:title>
        <c:numFmt formatCode="General" sourceLinked="1"/>
        <c:majorTickMark val="none"/>
        <c:minorTickMark val="none"/>
        <c:tickLblPos val="nextTo"/>
        <c:txPr>
          <a:bodyPr/>
          <a:lstStyle/>
          <a:p>
            <a:pPr>
              <a:defRPr sz="1800" baseline="0">
                <a:latin typeface="Georgia" panose="02040502050405020303" pitchFamily="18" charset="0"/>
              </a:defRPr>
            </a:pPr>
            <a:endParaRPr lang="en-US"/>
          </a:p>
        </c:txPr>
        <c:crossAx val="176285376"/>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CA"/>
          </a:p>
        </p:txBody>
      </p:sp>
      <p:sp>
        <p:nvSpPr>
          <p:cNvPr id="501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CA"/>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CA"/>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7EBBBDE7-AFF9-4394-ACD2-7A9632385280}" type="slidenum">
              <a:rPr lang="en-CA"/>
              <a:pPr/>
              <a:t>‹#›</a:t>
            </a:fld>
            <a:endParaRPr lang="en-CA"/>
          </a:p>
        </p:txBody>
      </p:sp>
    </p:spTree>
    <p:extLst>
      <p:ext uri="{BB962C8B-B14F-4D97-AF65-F5344CB8AC3E}">
        <p14:creationId xmlns:p14="http://schemas.microsoft.com/office/powerpoint/2010/main" val="3078730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Good</a:t>
            </a:r>
            <a:r>
              <a:rPr lang="en-CA" baseline="0" dirty="0" smtClean="0"/>
              <a:t> afternoon, I’m Gloria </a:t>
            </a:r>
            <a:r>
              <a:rPr lang="en-CA" baseline="0" dirty="0" err="1" smtClean="0"/>
              <a:t>Boorboor</a:t>
            </a:r>
            <a:r>
              <a:rPr lang="en-CA" baseline="0" dirty="0" smtClean="0"/>
              <a:t>, and I spent 2015 on a project as an EIT in Water Resources. They had been developing a Sanitary Sewer Risk Model for some time.   A workshop with Hunter Water Australia nearly 10 years earlier, had developed a set of TBL values for failures.  They had picked upper and lower bounds for the money we’d notional money we would have spent if we could, to avoid each of various  environmental and social harms, such as to spill wastewater into watercourses, cause subsidence in major roads, or trains, or just backflow into customer basements.  If a main is at 1% risk of spilling wastewater into the river and you put a $100,000 TBL notional value on that, you’re really just saying you’d spend $1000 to eliminate even the 1% risk.  </a:t>
            </a:r>
          </a:p>
          <a:p>
            <a:r>
              <a:rPr lang="en-CA" baseline="0" dirty="0" smtClean="0"/>
              <a:t>I was assigned a project to use the GIS to apply the most major of these TBL consequence valuations across the system, so that we could find all the most critical sanitary mains.</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1</a:t>
            </a:fld>
            <a:endParaRPr lang="en-CA"/>
          </a:p>
        </p:txBody>
      </p:sp>
    </p:spTree>
    <p:extLst>
      <p:ext uri="{BB962C8B-B14F-4D97-AF65-F5344CB8AC3E}">
        <p14:creationId xmlns:p14="http://schemas.microsoft.com/office/powerpoint/2010/main" val="1397514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Then in</a:t>
            </a:r>
            <a:r>
              <a:rPr lang="en-CA" baseline="0" dirty="0" smtClean="0"/>
              <a:t> bright red, is a layer created by our other GIS function – intersection.  It’s the intersection of the buffered river layer and the purple sanitary pipes layer: just the part of the sewer </a:t>
            </a:r>
            <a:r>
              <a:rPr lang="en-CA" baseline="0" dirty="0" err="1" smtClean="0"/>
              <a:t>linework</a:t>
            </a:r>
            <a:r>
              <a:rPr lang="en-CA" baseline="0" dirty="0" smtClean="0"/>
              <a:t> that is inside the river buffer.</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a:t>
            </a:r>
            <a:r>
              <a:rPr lang="en-CA" baseline="0" dirty="0" smtClean="0"/>
              <a:t> GIS function applies to whole database tables, which in GIS is to say the same thing as map layers. One SQL statement does the whole city.  So we found not just the pipes that cross the river in red, but what we were worried that humans would miss.  It catches what you see at right…pipes that don’t cross the river, but run for long distances parallel to it.</a:t>
            </a:r>
          </a:p>
          <a:p>
            <a:r>
              <a:rPr lang="en-CA" baseline="0" dirty="0" smtClean="0"/>
              <a:t>The concern is that with any leak in the pipe would leak through the river bank into the river, well underground where we wouldn’t see it, as with this one in the Stampede grounds.</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11</a:t>
            </a:fld>
            <a:endParaRPr lang="en-CA"/>
          </a:p>
        </p:txBody>
      </p:sp>
    </p:spTree>
    <p:extLst>
      <p:ext uri="{BB962C8B-B14F-4D97-AF65-F5344CB8AC3E}">
        <p14:creationId xmlns:p14="http://schemas.microsoft.com/office/powerpoint/2010/main" val="3379767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We’re showing you</a:t>
            </a:r>
            <a:r>
              <a:rPr lang="en-CA" baseline="0" dirty="0" smtClean="0"/>
              <a:t> the actual SQL not to teach you </a:t>
            </a:r>
            <a:r>
              <a:rPr lang="en-CA" baseline="0" dirty="0" err="1" smtClean="0"/>
              <a:t>geodatabase</a:t>
            </a:r>
            <a:r>
              <a:rPr lang="en-CA" baseline="0" dirty="0" smtClean="0"/>
              <a:t> SQL in a one-minute slide, but only to emphasize that GIS with pure SQL code is not really rocket science. These are almost one-liner statements that an EIT can learn in a few hours of study.   </a:t>
            </a:r>
          </a:p>
          <a:p>
            <a:endParaRPr lang="en-CA" baseline="0" dirty="0" smtClean="0"/>
          </a:p>
          <a:p>
            <a:r>
              <a:rPr lang="en-CA" baseline="0" dirty="0" smtClean="0"/>
              <a:t>Roy just taught me the two functions – the top one runs the buffer function creating a new layer called “Hydrology-Ten-M” that’s a 10m buffer out from the river. </a:t>
            </a:r>
          </a:p>
          <a:p>
            <a:endParaRPr lang="en-CA" baseline="0" dirty="0" smtClean="0"/>
          </a:p>
          <a:p>
            <a:r>
              <a:rPr lang="en-CA" baseline="0" dirty="0" smtClean="0"/>
              <a:t>The second statement does the Intersection.  It’s been simplified a bit for space, but the real one is only one line longer.  The ST_INTERSECTS function just returns true or false for whether two things intersect; but the ST_INTERSECTION function automatically returns a new </a:t>
            </a:r>
            <a:r>
              <a:rPr lang="en-CA" baseline="0" dirty="0" err="1" smtClean="0"/>
              <a:t>linework</a:t>
            </a:r>
            <a:r>
              <a:rPr lang="en-CA" baseline="0" dirty="0" smtClean="0"/>
              <a:t> that’s just the intersecting part of the pipe – the part we’re showing in red.</a:t>
            </a:r>
          </a:p>
          <a:p>
            <a:endParaRPr lang="en-CA" baseline="0" dirty="0" smtClean="0"/>
          </a:p>
          <a:p>
            <a:r>
              <a:rPr lang="en-CA" baseline="0" dirty="0" smtClean="0"/>
              <a:t>And that’s how you do GIS magic.   We are unclear about why people are able to charge $200 per hour for this.</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12</a:t>
            </a:fld>
            <a:endParaRPr lang="en-CA"/>
          </a:p>
        </p:txBody>
      </p:sp>
    </p:spTree>
    <p:extLst>
      <p:ext uri="{BB962C8B-B14F-4D97-AF65-F5344CB8AC3E}">
        <p14:creationId xmlns:p14="http://schemas.microsoft.com/office/powerpoint/2010/main" val="3686861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red lines are the visual</a:t>
            </a:r>
            <a:r>
              <a:rPr lang="en-CA" baseline="0" dirty="0" smtClean="0"/>
              <a:t> GIS expression of the new table as a layer, but it’s also a plain-text database table that gives the name of the water course, from the hydrology layer’s table, the name of the sanitary main from that table, and the length where they conflict – so you can tell if 1 metre or 99 metres of a pipe are near the river.</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13</a:t>
            </a:fld>
            <a:endParaRPr lang="en-CA"/>
          </a:p>
        </p:txBody>
      </p:sp>
    </p:spTree>
    <p:extLst>
      <p:ext uri="{BB962C8B-B14F-4D97-AF65-F5344CB8AC3E}">
        <p14:creationId xmlns:p14="http://schemas.microsoft.com/office/powerpoint/2010/main" val="3209105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a:t>
            </a:r>
            <a:r>
              <a:rPr lang="en-CA" baseline="0" dirty="0" smtClean="0"/>
              <a:t> are few pipes near rivers, as few as we can manage, but it’s harder to dodge ponds.  There are so many of them right next to residential.  </a:t>
            </a:r>
          </a:p>
          <a:p>
            <a:endParaRPr lang="en-CA" baseline="0" dirty="0" smtClean="0"/>
          </a:p>
          <a:p>
            <a:r>
              <a:rPr lang="en-CA" baseline="0" dirty="0" smtClean="0"/>
              <a:t>And we were worried that we would be </a:t>
            </a:r>
            <a:r>
              <a:rPr lang="en-CA" baseline="0" dirty="0" err="1" smtClean="0"/>
              <a:t>overconservative</a:t>
            </a:r>
            <a:r>
              <a:rPr lang="en-CA" baseline="0" dirty="0" smtClean="0"/>
              <a:t> in describing mains as able to foul a pond, when maybe only a few metres of the pipe graze past the buffer around the pond. That exact situation is shown in the upper left of this slide.  </a:t>
            </a:r>
          </a:p>
          <a:p>
            <a:endParaRPr lang="en-CA" baseline="0" dirty="0" smtClean="0"/>
          </a:p>
          <a:p>
            <a:r>
              <a:rPr lang="en-CA" baseline="0" dirty="0" smtClean="0"/>
              <a:t>So Roy insisted we check – I had to do 10, 15, and 20m buffers around ponds and overlay all three, as you see here – at bottom, most of the pipe is within 10m, but at top, only a few percent of the pipe is within even 15.    So for ponds we developed an elaborate system of downgrading the TBL consequences by the fraction of the whole main that was inside the various degrees of buffers.</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14</a:t>
            </a:fld>
            <a:endParaRPr lang="en-CA"/>
          </a:p>
        </p:txBody>
      </p:sp>
    </p:spTree>
    <p:extLst>
      <p:ext uri="{BB962C8B-B14F-4D97-AF65-F5344CB8AC3E}">
        <p14:creationId xmlns:p14="http://schemas.microsoft.com/office/powerpoint/2010/main" val="3455378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For the environmental bottom line of fouling open water, we used the order of magnitude approved by the Directors in 2006.  We would spend $10,000 rather that let a drop of sewage touch the river, and $100,000 rather than have a large trunk dump many cubic metres in.  </a:t>
            </a:r>
          </a:p>
          <a:p>
            <a:r>
              <a:rPr lang="en-CA" baseline="0" dirty="0" smtClean="0"/>
              <a:t>We used the full $100,000 for trunks of one metre in diameter and above, below that, we pro-rated a bit by diameter.</a:t>
            </a:r>
          </a:p>
          <a:p>
            <a:r>
              <a:rPr lang="en-CA" baseline="0" dirty="0" smtClean="0"/>
              <a:t>We pro-rated trunks both by diameter, and the percentage of pipe length inside the buffer.  After pro-rating by diameter, if even a metre of pipe was in the buffer, we used half the amount; then from half, up to all of it, pro-rated by the fraction of pipe inside the buffer.</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15</a:t>
            </a:fld>
            <a:endParaRPr lang="en-CA"/>
          </a:p>
        </p:txBody>
      </p:sp>
    </p:spTree>
    <p:extLst>
      <p:ext uri="{BB962C8B-B14F-4D97-AF65-F5344CB8AC3E}">
        <p14:creationId xmlns:p14="http://schemas.microsoft.com/office/powerpoint/2010/main" val="3331409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1A5AC07-EC31-4421-BA43-2FC1185EEEF8}" type="slidenum">
              <a:rPr lang="en-CA"/>
              <a:pPr/>
              <a:t>16</a:t>
            </a:fld>
            <a:endParaRPr lang="en-CA"/>
          </a:p>
        </p:txBody>
      </p:sp>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p:txBody>
          <a:bodyPr/>
          <a:lstStyle/>
          <a:p>
            <a:pPr>
              <a:spcBef>
                <a:spcPct val="0"/>
              </a:spcBef>
            </a:pPr>
            <a:r>
              <a:rPr lang="en-US" baseline="0" dirty="0" smtClean="0"/>
              <a:t>For example this 600mm main is 60% of a </a:t>
            </a:r>
            <a:r>
              <a:rPr lang="en-US" baseline="0" dirty="0" err="1" smtClean="0"/>
              <a:t>metre</a:t>
            </a:r>
            <a:r>
              <a:rPr lang="en-US" baseline="0" dirty="0" smtClean="0"/>
              <a:t> in diameter so the base consequence was $60,000.    But then that is pro-rated again based on the fraction of the main inside the blue pond buffer, because only that fraction of the pipe can have a leak that would go in.   We wanted at least half, though, so that pipes with only a </a:t>
            </a:r>
            <a:r>
              <a:rPr lang="en-US" baseline="0" dirty="0" err="1" smtClean="0"/>
              <a:t>metre</a:t>
            </a:r>
            <a:r>
              <a:rPr lang="en-US" baseline="0" dirty="0" smtClean="0"/>
              <a:t> near the river didn’t have a $25 consequence.   Only 39m of 237 in the pipe was near the water, so the final consequence number was just a little over the 50% minimum. Our formula puts a $35,100 consequence on this pipe leaking.</a:t>
            </a:r>
          </a:p>
          <a:p>
            <a:pPr>
              <a:spcBef>
                <a:spcPct val="0"/>
              </a:spcBef>
            </a:pPr>
            <a:r>
              <a:rPr lang="en-US" baseline="0" dirty="0" smtClean="0"/>
              <a:t>We know this sounds elaborate, but it is the result of a lot of trial and error with formulas that gave to-low or too-high numbers in certain cases.</a:t>
            </a:r>
            <a:endParaRPr lang="en-US" dirty="0"/>
          </a:p>
        </p:txBody>
      </p:sp>
      <p:sp>
        <p:nvSpPr>
          <p:cNvPr id="512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8B9F2CE-E9E0-4213-AAEF-53205578BCEB}" type="slidenum">
              <a:rPr lang="en-CA" sz="1200">
                <a:latin typeface="Calibri" pitchFamily="34" charset="0"/>
              </a:rPr>
              <a:pPr algn="r"/>
              <a:t>16</a:t>
            </a:fld>
            <a:endParaRPr lang="en-CA"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if that wasn’t complicated</a:t>
            </a:r>
            <a:r>
              <a:rPr lang="en-CA" baseline="0" dirty="0" smtClean="0"/>
              <a:t> enough,</a:t>
            </a:r>
            <a:r>
              <a:rPr lang="en-CA" dirty="0" smtClean="0"/>
              <a:t> Roy made me go back and do it</a:t>
            </a:r>
            <a:r>
              <a:rPr lang="en-CA" baseline="0" dirty="0" smtClean="0"/>
              <a:t> again, pro-rating smaller fractions of the total TBL number for sections of pipe within 15 m and 20m.    </a:t>
            </a:r>
          </a:p>
          <a:p>
            <a:r>
              <a:rPr lang="en-CA" baseline="0" dirty="0" smtClean="0"/>
              <a:t>He was also afraid of under-conservatism, that we’d miss some pipes that had their whole length 11m away from a pond.  This analysis was tedious, but it means our answer is </a:t>
            </a:r>
            <a:r>
              <a:rPr lang="en-CA" baseline="0" dirty="0" err="1" smtClean="0"/>
              <a:t>bulletproofed</a:t>
            </a:r>
            <a:r>
              <a:rPr lang="en-CA" baseline="0" dirty="0" smtClean="0"/>
              <a:t> against questions about whether we thought of rare scenarios like that.   It’s not very expensive to put some higher values on a few pipes, but is hugely embarrassing to miss even one if that’s the one that goes.</a:t>
            </a:r>
          </a:p>
        </p:txBody>
      </p:sp>
      <p:sp>
        <p:nvSpPr>
          <p:cNvPr id="4" name="Slide Number Placeholder 3"/>
          <p:cNvSpPr>
            <a:spLocks noGrp="1"/>
          </p:cNvSpPr>
          <p:nvPr>
            <p:ph type="sldNum" sz="quarter" idx="10"/>
          </p:nvPr>
        </p:nvSpPr>
        <p:spPr/>
        <p:txBody>
          <a:bodyPr/>
          <a:lstStyle/>
          <a:p>
            <a:fld id="{7EBBBDE7-AFF9-4394-ACD2-7A9632385280}" type="slidenum">
              <a:rPr lang="en-CA" smtClean="0"/>
              <a:pPr/>
              <a:t>17</a:t>
            </a:fld>
            <a:endParaRPr lang="en-CA"/>
          </a:p>
        </p:txBody>
      </p:sp>
    </p:spTree>
    <p:extLst>
      <p:ext uri="{BB962C8B-B14F-4D97-AF65-F5344CB8AC3E}">
        <p14:creationId xmlns:p14="http://schemas.microsoft.com/office/powerpoint/2010/main" val="4059264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this case, where 115 metres of pipe is in the 10-metre buffer and only a few extra</a:t>
            </a:r>
            <a:r>
              <a:rPr lang="en-CA" baseline="0" dirty="0" smtClean="0"/>
              <a:t> metres are within 15 and 20m, Roy’s extra work added only 4% to the TBL value of about 55 thousand if you used only the 10m formula.  It wasn’t really worth the trouble on most pipes, but now we KNOW that!  We can be sure the figures we do have are neither overestimates or underestimates, that we spotted edge cases.  Roy was painfully aware that we were using a computer to do things draftsmen normally did.  A draftsman would notice that he was about to ignore a pipe 10.1 metres away from a river; a computer is too stupid.  The extra checks were a primitive type of artificial intelligence.</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18</a:t>
            </a:fld>
            <a:endParaRPr lang="en-CA"/>
          </a:p>
        </p:txBody>
      </p:sp>
    </p:spTree>
    <p:extLst>
      <p:ext uri="{BB962C8B-B14F-4D97-AF65-F5344CB8AC3E}">
        <p14:creationId xmlns:p14="http://schemas.microsoft.com/office/powerpoint/2010/main" val="3398260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 to the 3</a:t>
            </a:r>
            <a:r>
              <a:rPr lang="en-CA" baseline="30000" dirty="0" smtClean="0"/>
              <a:t>rd</a:t>
            </a:r>
            <a:r>
              <a:rPr lang="en-CA" baseline="0" dirty="0" smtClean="0"/>
              <a:t> bottom line of social costs, mainly, traffic.  </a:t>
            </a:r>
            <a:r>
              <a:rPr lang="en-CA" dirty="0" smtClean="0"/>
              <a:t>Calgary Roads puts</a:t>
            </a:r>
            <a:r>
              <a:rPr lang="en-CA" baseline="0" dirty="0" smtClean="0"/>
              <a:t> a value of $5 per car for every vehicle-per-day of traffic volume of a road blocked.   We used to use $10 per car, but it was pointed out to us that if we have to set up traffic control at all, it’s a thousand dollars for the first car.  So we used this formula that started with $1000 and adds Road’s $5 figure.</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19</a:t>
            </a:fld>
            <a:endParaRPr lang="en-CA"/>
          </a:p>
        </p:txBody>
      </p:sp>
    </p:spTree>
    <p:extLst>
      <p:ext uri="{BB962C8B-B14F-4D97-AF65-F5344CB8AC3E}">
        <p14:creationId xmlns:p14="http://schemas.microsoft.com/office/powerpoint/2010/main" val="71382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presentation will first go over the why of the project. Then</a:t>
            </a:r>
            <a:r>
              <a:rPr lang="en-CA" baseline="0" dirty="0" smtClean="0"/>
              <a:t> we’ll do the how, which breaks down into what information we had to work with, and how we used it – pushing all the available data into a GIS database.   Lastly, we will show how those policy decisions of 2006, about the TBL values of failures, were applied to the real world.</a:t>
            </a:r>
          </a:p>
          <a:p>
            <a:r>
              <a:rPr lang="en-CA" baseline="0" dirty="0" smtClean="0"/>
              <a:t>But then we’ll go for extra credit – my assignment was just to come up with those criticalities, and this presentation should just be of a criticality model. But by Christmas of 2015, we’d sketched in the other half of a full risk model – come up with a way to offer a probability of failure for every main.   We’ll show off that first iteration of a full risk model for dessert.</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2</a:t>
            </a:fld>
            <a:endParaRPr lang="en-CA"/>
          </a:p>
        </p:txBody>
      </p:sp>
    </p:spTree>
    <p:extLst>
      <p:ext uri="{BB962C8B-B14F-4D97-AF65-F5344CB8AC3E}">
        <p14:creationId xmlns:p14="http://schemas.microsoft.com/office/powerpoint/2010/main" val="4068049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It took some sweet-talking</a:t>
            </a:r>
            <a:r>
              <a:rPr lang="en-CA" baseline="0" dirty="0" smtClean="0"/>
              <a:t> to get Roads to give us a </a:t>
            </a:r>
            <a:r>
              <a:rPr lang="en-CA" baseline="0" dirty="0" err="1" smtClean="0"/>
              <a:t>linework</a:t>
            </a:r>
            <a:r>
              <a:rPr lang="en-CA" baseline="0" dirty="0" smtClean="0"/>
              <a:t> layer that had a “vehicles per day” column for each link of major road.  They normally only use it internally, so you have to find the right tech and promise not to share it.   We’re showing not their </a:t>
            </a:r>
            <a:r>
              <a:rPr lang="en-CA" baseline="0" dirty="0" err="1" smtClean="0"/>
              <a:t>linework</a:t>
            </a:r>
            <a:r>
              <a:rPr lang="en-CA" baseline="0" dirty="0" smtClean="0"/>
              <a:t> layer, but our 20m buffer layer in light green, with the vehicles-per-day number as the label.</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20</a:t>
            </a:fld>
            <a:endParaRPr lang="en-CA"/>
          </a:p>
        </p:txBody>
      </p:sp>
    </p:spTree>
    <p:extLst>
      <p:ext uri="{BB962C8B-B14F-4D97-AF65-F5344CB8AC3E}">
        <p14:creationId xmlns:p14="http://schemas.microsoft.com/office/powerpoint/2010/main" val="1782870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a:t>
            </a:r>
            <a:r>
              <a:rPr lang="en-CA" baseline="0" dirty="0" smtClean="0"/>
              <a:t> wastewater release causing subsidence under a rail line is nearly our worst nightmare.</a:t>
            </a:r>
          </a:p>
          <a:p>
            <a:endParaRPr lang="en-CA" baseline="0" dirty="0" smtClean="0"/>
          </a:p>
          <a:p>
            <a:r>
              <a:rPr lang="en-CA" baseline="0" dirty="0" smtClean="0"/>
              <a:t>Right behind being stuck in an elevator with Donald Trump.  </a:t>
            </a:r>
          </a:p>
          <a:p>
            <a:endParaRPr lang="en-CA" baseline="0" dirty="0" smtClean="0"/>
          </a:p>
          <a:p>
            <a:r>
              <a:rPr lang="en-CA" baseline="0" dirty="0" smtClean="0"/>
              <a:t>So that has a million-dollar consequence attached, which we only apply to trunks.   With mains 3m down, we didn’t see smaller sanitary collectors posing that major a danger under rail, where there’s a deep base of gravel.   The $50,000 is not about our aversion to halting the Trans-Canada cargo lifeline, that’s very unlikely. It just that we’d be forced to do expensive trenchless repair.</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21</a:t>
            </a:fld>
            <a:endParaRPr lang="en-CA"/>
          </a:p>
        </p:txBody>
      </p:sp>
    </p:spTree>
    <p:extLst>
      <p:ext uri="{BB962C8B-B14F-4D97-AF65-F5344CB8AC3E}">
        <p14:creationId xmlns:p14="http://schemas.microsoft.com/office/powerpoint/2010/main" val="646753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Lowest on the disaster totem</a:t>
            </a:r>
            <a:r>
              <a:rPr lang="en-CA" baseline="0" dirty="0" smtClean="0"/>
              <a:t> pole is the poor, long-suffering customer.  A backup is tragic for them, but not for a large number of people.  Most backflows, mercifully, just cause a basement puddle and those are all the way down at $1000.   A larger backflow, where we do have some services going into mains of nearly trunk diameters, is more like $10,000.   These calculations required no GIS.  We have every service drafted and our drafting system records all pipes as a connected network.  We’ve always had the count of the residential and commercial services on every main, and their diameters, giving us an estimate of the number of people behind the service.</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22</a:t>
            </a:fld>
            <a:endParaRPr lang="en-CA"/>
          </a:p>
        </p:txBody>
      </p:sp>
    </p:spTree>
    <p:extLst>
      <p:ext uri="{BB962C8B-B14F-4D97-AF65-F5344CB8AC3E}">
        <p14:creationId xmlns:p14="http://schemas.microsoft.com/office/powerpoint/2010/main" val="3638776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not</a:t>
            </a:r>
            <a:r>
              <a:rPr lang="en-CA" baseline="0" dirty="0" smtClean="0"/>
              <a:t> the</a:t>
            </a:r>
            <a:r>
              <a:rPr lang="en-CA" dirty="0" smtClean="0"/>
              <a:t> TBL value for</a:t>
            </a:r>
            <a:r>
              <a:rPr lang="en-CA" baseline="0" dirty="0" smtClean="0"/>
              <a:t> a simple choke where sewage stops leaving; most of those are restored same day with minor inconvenience.  We had to develop a separate database search called IMPACTS, where there is backflow into the premises, as with this house that’s lost two feet of basement.  </a:t>
            </a:r>
          </a:p>
          <a:p>
            <a:r>
              <a:rPr lang="en-CA" baseline="0" dirty="0" smtClean="0"/>
              <a:t>The TBL value here is huge, of course,  ten thousand dollars would actually be low for this very rare case.  But perhaps because of our embarrassment, we didn’t have a check-box on the job form for it.  Our priceless maintenance planner of the time, Jeff Galloway, sat down and read the comments in 3000 work orders.  Then he knew what to put in an SQL statement a page long that looks for any combinations of certain phrases in the comments that indicate sewage inundation.  With that amazing job, we had an IMPACTS count for every main.</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23</a:t>
            </a:fld>
            <a:endParaRPr lang="en-CA"/>
          </a:p>
        </p:txBody>
      </p:sp>
    </p:spTree>
    <p:extLst>
      <p:ext uri="{BB962C8B-B14F-4D97-AF65-F5344CB8AC3E}">
        <p14:creationId xmlns:p14="http://schemas.microsoft.com/office/powerpoint/2010/main" val="2633909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You can get backup</a:t>
            </a:r>
            <a:r>
              <a:rPr lang="en-CA" baseline="0" dirty="0" smtClean="0"/>
              <a:t> with either of the two failure modes.  Structural failure is where the pipe itself is broken and you have to dig down to repair.  Operational failure is where the pipe is fine, but plugged, and you can unplug it with no dig – and thus no dig costs.</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24</a:t>
            </a:fld>
            <a:endParaRPr lang="en-CA"/>
          </a:p>
        </p:txBody>
      </p:sp>
    </p:spTree>
    <p:extLst>
      <p:ext uri="{BB962C8B-B14F-4D97-AF65-F5344CB8AC3E}">
        <p14:creationId xmlns:p14="http://schemas.microsoft.com/office/powerpoint/2010/main" val="1854213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Operational failures are also unlikely to cause subsidence for roads or rail, because sinkholes come from leaks, not plugs.  So we have separate TBL scenarios for operational failures and structural failures.  The operational cost just leaves out dig and subsidence costs from it’s grand total.</a:t>
            </a:r>
          </a:p>
          <a:p>
            <a:endParaRPr lang="en-CA" baseline="0" dirty="0" smtClean="0"/>
          </a:p>
          <a:p>
            <a:r>
              <a:rPr lang="en-CA" baseline="0" dirty="0" smtClean="0"/>
              <a:t>The dig-repair cost is pretty approximate - $10,000 per metre is close from about 3m to 6m, which is 98% of our pipe.</a:t>
            </a:r>
          </a:p>
          <a:p>
            <a:endParaRPr lang="en-CA" baseline="0" dirty="0" smtClean="0"/>
          </a:p>
          <a:p>
            <a:r>
              <a:rPr lang="en-CA" baseline="0" dirty="0" smtClean="0"/>
              <a:t>So we ran all these equations and added new columns to our sanitary mains database table: for traffic cost, dig cost, hydrology cost, train costs, service costs.  It added seven new columns to the sanitary mains table.  The five TBL values, plus the structural and operational totals.</a:t>
            </a:r>
          </a:p>
          <a:p>
            <a:r>
              <a:rPr lang="en-CA" baseline="0" dirty="0" smtClean="0"/>
              <a:t> So, I was done.   Here’s Roy to show my results and scoop all the credit.</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25</a:t>
            </a:fld>
            <a:endParaRPr lang="en-CA"/>
          </a:p>
        </p:txBody>
      </p:sp>
    </p:spTree>
    <p:extLst>
      <p:ext uri="{BB962C8B-B14F-4D97-AF65-F5344CB8AC3E}">
        <p14:creationId xmlns:p14="http://schemas.microsoft.com/office/powerpoint/2010/main" val="965247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With Gloria’s calculation done,</a:t>
            </a:r>
            <a:r>
              <a:rPr lang="en-CA" baseline="0" dirty="0" smtClean="0"/>
              <a:t> you can add up the TBL costs for all 75,000 mains, and come up with the fanciful figure for the total TBL cost if every sewer main in Calgary failed structurally.  The pie chart combines the actual digging and repair cost based on their recorded depths, and the notional TBL costs you’d pay rather than have failures.   Most mains are not in such locations, so the basic dig cost is still three-quarters of the four billion dollar total.</a:t>
            </a:r>
          </a:p>
          <a:p>
            <a:r>
              <a:rPr lang="en-CA" baseline="0" dirty="0" smtClean="0"/>
              <a:t>Most of the TBL values we do have are from Traffic Costs, which affect about one road in ten in the city.   We have far fewer crossings of train tracks, so though they are each very high prices, it’s a small pie slice.  And most of all, we hate going under rivers, which is confined to a few dozen large trunks.  So </a:t>
            </a:r>
            <a:r>
              <a:rPr lang="en-CA" baseline="0" dirty="0" err="1" smtClean="0"/>
              <a:t>HydroCost</a:t>
            </a:r>
            <a:r>
              <a:rPr lang="en-CA" baseline="0" dirty="0" smtClean="0"/>
              <a:t>, the sum of citywide hydrology impacts if every impact hit, is tiny compared to the rest – for which we are duly thankful.																																																															</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26</a:t>
            </a:fld>
            <a:endParaRPr lang="en-CA"/>
          </a:p>
        </p:txBody>
      </p:sp>
    </p:spTree>
    <p:extLst>
      <p:ext uri="{BB962C8B-B14F-4D97-AF65-F5344CB8AC3E}">
        <p14:creationId xmlns:p14="http://schemas.microsoft.com/office/powerpoint/2010/main" val="1602550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While TBL values are a</a:t>
            </a:r>
            <a:r>
              <a:rPr lang="en-CA" baseline="0" dirty="0" smtClean="0"/>
              <a:t> minority, they are decisive where they factor in at all.   This map shows those same Structural Failure TBL costs on a main-by-main basis, as a map, with cold blue for under $50,000, just the basic dig cost.  Then green, oranges and reds for hotter cases with TBL costs pushing it up to one, two and three hundred thousand. You notice right off the transition from blue to green is mostly just that green mains have more services on them, or larger commercial services – the smallest TBL addition but the most common.</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27</a:t>
            </a:fld>
            <a:endParaRPr lang="en-CA"/>
          </a:p>
        </p:txBody>
      </p:sp>
    </p:spTree>
    <p:extLst>
      <p:ext uri="{BB962C8B-B14F-4D97-AF65-F5344CB8AC3E}">
        <p14:creationId xmlns:p14="http://schemas.microsoft.com/office/powerpoint/2010/main" val="210114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Superimposing</a:t>
            </a:r>
            <a:r>
              <a:rPr lang="en-CA" baseline="0" dirty="0" smtClean="0"/>
              <a:t> the high-traffic roads layer in blue, with the vehicles per day number in red, explains most of the orange mains: they’re under high traffic roads.  You even see some dark orange for TBL above $200,000 on major thoroughfares, where we’d have to delay tens of thousands of cars per day.</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28</a:t>
            </a:fld>
            <a:endParaRPr lang="en-CA"/>
          </a:p>
        </p:txBody>
      </p:sp>
    </p:spTree>
    <p:extLst>
      <p:ext uri="{BB962C8B-B14F-4D97-AF65-F5344CB8AC3E}">
        <p14:creationId xmlns:p14="http://schemas.microsoft.com/office/powerpoint/2010/main" val="3434198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Zooming</a:t>
            </a:r>
            <a:r>
              <a:rPr lang="en-CA" baseline="0" dirty="0" smtClean="0"/>
              <a:t> out, you can see the red mains are mostly on downtown streets, go under the LRT tracks or rivers.    This is what you show to the Directors, where they just have to know the red ones are the “critical assets”.</a:t>
            </a:r>
          </a:p>
          <a:p>
            <a:r>
              <a:rPr lang="en-CA" baseline="0" dirty="0" smtClean="0"/>
              <a:t>The only ones that really require manual concern are those way outside our model.  Look just left of the bottom left of the legend.  The two giant trunks that go under the </a:t>
            </a:r>
            <a:r>
              <a:rPr lang="en-CA" baseline="0" dirty="0" err="1" smtClean="0"/>
              <a:t>Alyth</a:t>
            </a:r>
            <a:r>
              <a:rPr lang="en-CA" baseline="0" dirty="0" smtClean="0"/>
              <a:t> Rail Yards, carrying most of the sewage in the city, are at least red, but that’s only because the computer won’t do flashing ultraviolet lasers in your eye and screaming klaxon horns.  My brain adds those every time I look at them.  It’s safe to say they’re a high priority for pro-active inspection.</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29</a:t>
            </a:fld>
            <a:endParaRPr lang="en-CA"/>
          </a:p>
        </p:txBody>
      </p:sp>
    </p:spTree>
    <p:extLst>
      <p:ext uri="{BB962C8B-B14F-4D97-AF65-F5344CB8AC3E}">
        <p14:creationId xmlns:p14="http://schemas.microsoft.com/office/powerpoint/2010/main" val="281231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About 2009,</a:t>
            </a:r>
            <a:r>
              <a:rPr lang="en-CA" baseline="0" dirty="0" smtClean="0"/>
              <a:t> the Directors started pressing Asset Management for the list of “Critical Assets”.  To an infrastructure engineer, every asset has some criticality or it would have no value at all – the little main serving your house is quite critical to YOU.  </a:t>
            </a:r>
          </a:p>
          <a:p>
            <a:r>
              <a:rPr lang="en-CA" baseline="0" dirty="0" smtClean="0"/>
              <a:t>What they meant, of course, is “assets with such high criticality, we can’t sleep well if they aren’t checked”.  </a:t>
            </a:r>
          </a:p>
          <a:p>
            <a:r>
              <a:rPr lang="en-CA" baseline="0" dirty="0" smtClean="0"/>
              <a:t>These are the assets that should be inspected frequently and have immediate preventive measures applied if failure seems possible.  </a:t>
            </a:r>
          </a:p>
          <a:p>
            <a:r>
              <a:rPr lang="en-CA" baseline="0" dirty="0" smtClean="0"/>
              <a:t>Knowing that we’re all over them lets Directors sleep soundly.</a:t>
            </a:r>
          </a:p>
          <a:p>
            <a:r>
              <a:rPr lang="en-CA" baseline="0" dirty="0" smtClean="0"/>
              <a:t>But a full risk model, giving dollars of risk per year for each asset – that’s the Holy Grail, because it not only lets you optimize the budget they give you, it provides justification for the budget you need.</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3</a:t>
            </a:fld>
            <a:endParaRPr lang="en-CA"/>
          </a:p>
        </p:txBody>
      </p:sp>
    </p:spTree>
    <p:extLst>
      <p:ext uri="{BB962C8B-B14F-4D97-AF65-F5344CB8AC3E}">
        <p14:creationId xmlns:p14="http://schemas.microsoft.com/office/powerpoint/2010/main" val="1496990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It is at this point that Gloria’s EIT Project was complete; we had consequence</a:t>
            </a:r>
            <a:r>
              <a:rPr lang="en-CA" baseline="0" dirty="0" smtClean="0"/>
              <a:t> numbers for major and minor failures on the whole system; we could tell the Directors not just that all “critical mains” had been identified, but that we had criticality nailed down numerically for every pipe.   But that’s just half of a risk model. To compute risk, you need to know the probability you’ll have to pay that consequence cost.   I had recently spent 20 years coming up with a complete risk model for water mains, which Joanna Line and I presented yesterday.   I was retiring in just one more month, after several years of building up all the data needed to find a probability model.  I was out of time to look.  Could we find something in a month?  At least a first-draft failure estimate model?  We tried, and here’s the result.</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30</a:t>
            </a:fld>
            <a:endParaRPr lang="en-CA"/>
          </a:p>
        </p:txBody>
      </p:sp>
    </p:spTree>
    <p:extLst>
      <p:ext uri="{BB962C8B-B14F-4D97-AF65-F5344CB8AC3E}">
        <p14:creationId xmlns:p14="http://schemas.microsoft.com/office/powerpoint/2010/main" val="163049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Similar to developing</a:t>
            </a:r>
            <a:r>
              <a:rPr lang="en-CA" baseline="0" dirty="0" smtClean="0"/>
              <a:t> the consequence-cost model, you work with the data you have.   Where we have no video inspection of a main, we rarely have any other work order, either. We really only have material, diameter, and year – and every sewer engineer knows there are 10-year-old pipes with trouble and 100-year-old pipe with none, so “year of install” is surprisingly useless.   </a:t>
            </a:r>
          </a:p>
          <a:p>
            <a:r>
              <a:rPr lang="en-CA" baseline="0" dirty="0" smtClean="0"/>
              <a:t>Across our large body of data, though, we found real differences in work-order counts for different materials.   It’s very distinct for concrete versus vitreous clay tile, and far lower again for PVC.  VCT pipes have seventy times as many digs per capita as PVC.  </a:t>
            </a:r>
          </a:p>
          <a:p>
            <a:r>
              <a:rPr lang="en-CA" baseline="0" dirty="0" smtClean="0"/>
              <a:t>It’s not different for every diameter, but break it into two broad diameter groups – above and below 300mm – there’s a clear correlation.   VCT mains over 300mm have half the rate of digs of smaller ones, concrete mains a third. PVC and other materials had no diameter differences, though, so in total, we basically could put 6 different numbers into a probability table for your chance of a dig-repair next year on any given main, from material and diameter alone.  It wasn’t very fine-grained, but it was all we had for mains with no inspections.</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31</a:t>
            </a:fld>
            <a:endParaRPr lang="en-CA"/>
          </a:p>
        </p:txBody>
      </p:sp>
    </p:spTree>
    <p:extLst>
      <p:ext uri="{BB962C8B-B14F-4D97-AF65-F5344CB8AC3E}">
        <p14:creationId xmlns:p14="http://schemas.microsoft.com/office/powerpoint/2010/main" val="178651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Where we have a video, we are rich in data indeed, sort of too rich.  We have the location and size of every disjoint, open joint, hole, fracture and deformation in the main.  It was an earlier project to find a metric, a way to summarize the whole inspection.  The </a:t>
            </a:r>
            <a:r>
              <a:rPr lang="en-CA" baseline="0" dirty="0" err="1" smtClean="0"/>
              <a:t>WrC</a:t>
            </a:r>
            <a:r>
              <a:rPr lang="en-CA" baseline="0" dirty="0" smtClean="0"/>
              <a:t> score system only finds the worst metre, it finds repair sites; it doesn’t sum up the whole main.</a:t>
            </a:r>
          </a:p>
          <a:p>
            <a:r>
              <a:rPr lang="en-CA" baseline="0" dirty="0" smtClean="0"/>
              <a:t>I use the joke-word BADNESS to name a database column that summed up a point-system for all the bad indicators on a main.  The funny name emphasizes that it’s an arbitrary point system.  Part of the total BADNESS of a sanitary main is the points for defects seen in sewer videos, which we called VBADNESS.  It only counts significant defects, not every crack – so of 30,000 mains videos, only about 5000 mains have any VBADNESS  for collapses, bad joints, or holes … as shown in the formula here.   Less than a hundred mains have a VBADNESS over 35, as seen in the table at right.   We compared VBADNESS to the ten-year count of dig-repair work orders from the work order system.</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32</a:t>
            </a:fld>
            <a:endParaRPr lang="en-CA"/>
          </a:p>
        </p:txBody>
      </p:sp>
    </p:spTree>
    <p:extLst>
      <p:ext uri="{BB962C8B-B14F-4D97-AF65-F5344CB8AC3E}">
        <p14:creationId xmlns:p14="http://schemas.microsoft.com/office/powerpoint/2010/main" val="4027399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…and found they correlated fairly well.   The VBADNESS number surprised us with a remarkably good correlation to odds of a dig work-order per year.  It was close enough to use for prediction!  We had a very rough model for mains with no video, and a decent one where there was a video, which was nearly every main that’s ever been a problem.</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33</a:t>
            </a:fld>
            <a:endParaRPr lang="en-CA"/>
          </a:p>
        </p:txBody>
      </p:sp>
    </p:spTree>
    <p:extLst>
      <p:ext uri="{BB962C8B-B14F-4D97-AF65-F5344CB8AC3E}">
        <p14:creationId xmlns:p14="http://schemas.microsoft.com/office/powerpoint/2010/main" val="1234035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 get the full</a:t>
            </a:r>
            <a:r>
              <a:rPr lang="en-CA" baseline="0" dirty="0" smtClean="0"/>
              <a:t> BADNESS number we add VBADNESS to another point system for past work orders that have equivalent values.  I had many years of leveraging EITs the way a professor uses grad students.  The endless trial-and-error that found point-scores for work orders of appropriate relative value to each other, AND to the video point system in VBADNESS, was an earlier EIT project.  In 2011, it was months of work for then-EIT Marina Reeves, who went on to manage all our EITs.  Using Marina’s  formula, we compared the total BADNESS number for every main and its count of IMPACTS from 2006 to 2015, the whole ten years we’d had a work-order system.</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34</a:t>
            </a:fld>
            <a:endParaRPr lang="en-CA"/>
          </a:p>
        </p:txBody>
      </p:sp>
    </p:spTree>
    <p:extLst>
      <p:ext uri="{BB962C8B-B14F-4D97-AF65-F5344CB8AC3E}">
        <p14:creationId xmlns:p14="http://schemas.microsoft.com/office/powerpoint/2010/main" val="1018258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Ten years of impacts divided by ten gave us average impacts per year, on the Y, with BADNESS on the X.</a:t>
            </a:r>
          </a:p>
          <a:p>
            <a:endParaRPr lang="en-CA" baseline="0" dirty="0" smtClean="0"/>
          </a:p>
          <a:p>
            <a:r>
              <a:rPr lang="en-CA" dirty="0" smtClean="0"/>
              <a:t>It speaks for itself, but as a personal note, when</a:t>
            </a:r>
            <a:r>
              <a:rPr lang="en-CA" baseline="0" dirty="0" smtClean="0"/>
              <a:t> this graph first appeared on my computer, I choked up a bit.   Eleven days to retirement, it was the last day of work before Christmas, and I was still doing research.  That found useful things.  The correlation coefficient was a stunning 0.95.  More than good enough to use for infrastructure planning and budgeting.  We had a full risk model for both failure modes.</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35</a:t>
            </a:fld>
            <a:endParaRPr lang="en-CA"/>
          </a:p>
        </p:txBody>
      </p:sp>
    </p:spTree>
    <p:extLst>
      <p:ext uri="{BB962C8B-B14F-4D97-AF65-F5344CB8AC3E}">
        <p14:creationId xmlns:p14="http://schemas.microsoft.com/office/powerpoint/2010/main" val="266355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Then I retired.  And Gloria</a:t>
            </a:r>
            <a:r>
              <a:rPr lang="en-CA" baseline="0" dirty="0" smtClean="0"/>
              <a:t> went on to her next EIT rotation and was forced by slave-driving traffic engineers into doing their signs and signals stuff.   She did this presentation in the evenings.   Our replacements had a lot of catch-up to do, and other priorities; the full risk model has not yet been implemented.  Even though both halves were ready to multiply together.</a:t>
            </a:r>
          </a:p>
          <a:p>
            <a:endParaRPr lang="en-CA" baseline="0" dirty="0" smtClean="0"/>
          </a:p>
          <a:p>
            <a:r>
              <a:rPr lang="en-CA" baseline="0" dirty="0" smtClean="0"/>
              <a:t>And I just had to see the finish line.  What the heck, I’d kept a copy of the data tables on my laptop.  So last week, I processed all these SQL statements with the 6 probability numbers, and the VBADNESS formula from the graph.  This created a “</a:t>
            </a:r>
            <a:r>
              <a:rPr lang="en-CA" baseline="0" dirty="0" err="1" smtClean="0"/>
              <a:t>DigsPerYear</a:t>
            </a:r>
            <a:r>
              <a:rPr lang="en-CA" baseline="0" dirty="0" smtClean="0"/>
              <a:t>” column for the assumed structural failure count per year.  Then I multiplied that by the total </a:t>
            </a:r>
            <a:r>
              <a:rPr lang="en-CA" baseline="0" dirty="0" err="1" smtClean="0"/>
              <a:t>StructCost</a:t>
            </a:r>
            <a:r>
              <a:rPr lang="en-CA" baseline="0" dirty="0" smtClean="0"/>
              <a:t> column from Gloria’s project.  And I got 8 million dollars a year of risk.   </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36</a:t>
            </a:fld>
            <a:endParaRPr lang="en-CA"/>
          </a:p>
        </p:txBody>
      </p:sp>
    </p:spTree>
    <p:extLst>
      <p:ext uri="{BB962C8B-B14F-4D97-AF65-F5344CB8AC3E}">
        <p14:creationId xmlns:p14="http://schemas.microsoft.com/office/powerpoint/2010/main" val="109736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And</a:t>
            </a:r>
            <a:r>
              <a:rPr lang="en-CA" baseline="0" dirty="0" smtClean="0"/>
              <a:t> here’s the final city risk map, for the structural failure mode.  It uses the same colour scheme as the criticality maps, but notice the scale is much smaller, where most mains have under 1000 dollars per year of risk. While the costs of a dig are high, the odds are small.   But this map does things like call out how much more risk there is in VCT mains than concrete. That shows how much more justified it is to spend money on video and planned maintenance for VCT.  It shows what it’s worth spending to do video inspections under major roads, or near ponds. It’s the main job of Asset Management, and now Calgary can automate that for the sanitary mains system.</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37</a:t>
            </a:fld>
            <a:endParaRPr lang="en-CA"/>
          </a:p>
        </p:txBody>
      </p:sp>
    </p:spTree>
    <p:extLst>
      <p:ext uri="{BB962C8B-B14F-4D97-AF65-F5344CB8AC3E}">
        <p14:creationId xmlns:p14="http://schemas.microsoft.com/office/powerpoint/2010/main" val="31193493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38</a:t>
            </a:fld>
            <a:endParaRPr lang="en-CA"/>
          </a:p>
        </p:txBody>
      </p:sp>
    </p:spTree>
    <p:extLst>
      <p:ext uri="{BB962C8B-B14F-4D97-AF65-F5344CB8AC3E}">
        <p14:creationId xmlns:p14="http://schemas.microsoft.com/office/powerpoint/2010/main" val="3384356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a:t>
            </a:r>
            <a:r>
              <a:rPr lang="en-CA" baseline="0" dirty="0" smtClean="0"/>
              <a:t> intangible concerns are given monetary value by the TBL system.  The project is basically about filling in the 2</a:t>
            </a:r>
            <a:r>
              <a:rPr lang="en-CA" baseline="30000" dirty="0" smtClean="0"/>
              <a:t>nd</a:t>
            </a:r>
            <a:r>
              <a:rPr lang="en-CA" baseline="0" dirty="0" smtClean="0"/>
              <a:t> and 3</a:t>
            </a:r>
            <a:r>
              <a:rPr lang="en-CA" baseline="30000" dirty="0" smtClean="0"/>
              <a:t>rd</a:t>
            </a:r>
            <a:r>
              <a:rPr lang="en-CA" baseline="0" dirty="0" smtClean="0"/>
              <a:t> bottom lines, the imaginary money value of environmental impacts to rivers, and the social costs to the population from disruptions.   As we’ll see later, the real-money dig costs, the 1</a:t>
            </a:r>
            <a:r>
              <a:rPr lang="en-CA" baseline="30000" dirty="0" smtClean="0"/>
              <a:t>st</a:t>
            </a:r>
            <a:r>
              <a:rPr lang="en-CA" baseline="0" dirty="0" smtClean="0"/>
              <a:t> of the three bottom lines, dominate the system-wide grand total of consequences, but the environmental and social </a:t>
            </a:r>
            <a:r>
              <a:rPr lang="en-CA" baseline="0" smtClean="0"/>
              <a:t>TBL lines </a:t>
            </a:r>
            <a:r>
              <a:rPr lang="en-CA" baseline="0" dirty="0" smtClean="0"/>
              <a:t>are very large on a tiny minority of mains – those critical assets the Directors needed us to find.</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4</a:t>
            </a:fld>
            <a:endParaRPr lang="en-CA"/>
          </a:p>
        </p:txBody>
      </p:sp>
    </p:spTree>
    <p:extLst>
      <p:ext uri="{BB962C8B-B14F-4D97-AF65-F5344CB8AC3E}">
        <p14:creationId xmlns:p14="http://schemas.microsoft.com/office/powerpoint/2010/main" val="319200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“Data, data,</a:t>
            </a:r>
            <a:r>
              <a:rPr lang="en-CA" baseline="0" dirty="0" smtClean="0"/>
              <a:t> data”, cried Sherlock Holmes, “I cannot make bricks without clay”.  </a:t>
            </a:r>
            <a:br>
              <a:rPr lang="en-CA" baseline="0" dirty="0" smtClean="0"/>
            </a:br>
            <a:r>
              <a:rPr lang="en-CA" baseline="0" dirty="0" smtClean="0"/>
              <a:t>Babylon was built from clay, Machu </a:t>
            </a:r>
            <a:r>
              <a:rPr lang="en-CA" baseline="0" dirty="0" err="1" smtClean="0"/>
              <a:t>Piccu</a:t>
            </a:r>
            <a:r>
              <a:rPr lang="en-CA" baseline="0" dirty="0" smtClean="0"/>
              <a:t> from stone: you use what you’ve got.   We had a lot of clay saved up, and we used it all.  We had one of the best GIS databases in the world, every pipe identified and given material, diameter, and year.</a:t>
            </a:r>
          </a:p>
          <a:p>
            <a:r>
              <a:rPr lang="en-CA" baseline="0" dirty="0" smtClean="0"/>
              <a:t>We had 30,000 sewer videos and 10 years of work order records, all tied to them.    </a:t>
            </a:r>
          </a:p>
          <a:p>
            <a:r>
              <a:rPr lang="en-CA" baseline="0" dirty="0" smtClean="0"/>
              <a:t>Our GIS database had the locations of all the water courses, ponds, roads, and rail.  We had the traffic levels on all the major roads.  And so we pulled all that together and used the GIS to apply it to every one of 75,000 mains.</a:t>
            </a:r>
          </a:p>
          <a:p>
            <a:r>
              <a:rPr lang="en-CA" baseline="0" dirty="0" smtClean="0"/>
              <a:t>Then, knowing where problems could occur, we could apply costs to those mains.</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5</a:t>
            </a:fld>
            <a:endParaRPr lang="en-CA"/>
          </a:p>
        </p:txBody>
      </p:sp>
    </p:spTree>
    <p:extLst>
      <p:ext uri="{BB962C8B-B14F-4D97-AF65-F5344CB8AC3E}">
        <p14:creationId xmlns:p14="http://schemas.microsoft.com/office/powerpoint/2010/main" val="300712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Near</a:t>
            </a:r>
            <a:r>
              <a:rPr lang="en-CA" baseline="0" dirty="0" smtClean="0"/>
              <a:t> the </a:t>
            </a:r>
            <a:r>
              <a:rPr lang="en-CA" baseline="0" dirty="0" err="1" smtClean="0"/>
              <a:t>Bearspaw</a:t>
            </a:r>
            <a:r>
              <a:rPr lang="en-CA" baseline="0" dirty="0" smtClean="0"/>
              <a:t> Water Treatment plant, we found a spot where all three major concerns happened in one kilometre of trunk main.   The GIS can “see” which metres of the pipe intersect with the river layers at bottom, the train tracks layer in the middle, and the vehicles-per-day stripes overlaid on the major road at top.   The river intersection is the most complex, so we’ll use that as the example.  Intersections with the </a:t>
            </a:r>
            <a:r>
              <a:rPr lang="en-CA" baseline="0" dirty="0" err="1" smtClean="0"/>
              <a:t>linework</a:t>
            </a:r>
            <a:r>
              <a:rPr lang="en-CA" baseline="0" dirty="0" smtClean="0"/>
              <a:t> of roads and tracks were the same but simpler.</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6</a:t>
            </a:fld>
            <a:endParaRPr lang="en-CA"/>
          </a:p>
        </p:txBody>
      </p:sp>
    </p:spTree>
    <p:extLst>
      <p:ext uri="{BB962C8B-B14F-4D97-AF65-F5344CB8AC3E}">
        <p14:creationId xmlns:p14="http://schemas.microsoft.com/office/powerpoint/2010/main" val="3256598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slide</a:t>
            </a:r>
            <a:r>
              <a:rPr lang="en-CA" baseline="0" dirty="0" smtClean="0"/>
              <a:t> shows the report you can get on any sanitary main by clicking on it in the GIS. We have a web application that consolidates all the data about that main into one report.  </a:t>
            </a:r>
          </a:p>
          <a:p>
            <a:r>
              <a:rPr lang="en-CA" baseline="0" dirty="0" smtClean="0"/>
              <a:t>At top, the usual data card we have on every main – material, diameter, length, depth, install year, and count of services. Below, a list of every work order against it since 2006. This one shows video and cleaning work orders.   Space here doesn’t permit the large video records that would have been at bottom of the web page.  We have not just one record for every video, but dozens: every defect seen goes separately into the database.</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7</a:t>
            </a:fld>
            <a:endParaRPr lang="en-CA"/>
          </a:p>
        </p:txBody>
      </p:sp>
    </p:spTree>
    <p:extLst>
      <p:ext uri="{BB962C8B-B14F-4D97-AF65-F5344CB8AC3E}">
        <p14:creationId xmlns:p14="http://schemas.microsoft.com/office/powerpoint/2010/main" val="361019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Let’s clarify</a:t>
            </a:r>
            <a:r>
              <a:rPr lang="en-CA" baseline="0" dirty="0" smtClean="0"/>
              <a:t> exactly what these GIS operations are.   Here’s where Nose Creek feeds into the Bow River, just west of downtown.  The river is in blue, of course, the sanitary mains are bright purple, and the green lines are the major roads showing their traffic volume in vehicles per day.</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turns</a:t>
            </a:r>
            <a:r>
              <a:rPr lang="en-CA" baseline="0" dirty="0" smtClean="0"/>
              <a:t> on both buffer layers.   The river layer is a bunch of polygons that all touch, each one a some hundreds of metres of river.  The GIS buffer function creates a new layer in light blue – 10m outwards in all directions from the original river polygons.   In pea green, is a new layer created by putting a buffer of 20m around the two-dimensional line of the road layer, creating long, thin polygons.</a:t>
            </a:r>
            <a:endParaRPr lang="en-CA" dirty="0"/>
          </a:p>
        </p:txBody>
      </p:sp>
      <p:sp>
        <p:nvSpPr>
          <p:cNvPr id="4" name="Slide Number Placeholder 3"/>
          <p:cNvSpPr>
            <a:spLocks noGrp="1"/>
          </p:cNvSpPr>
          <p:nvPr>
            <p:ph type="sldNum" sz="quarter" idx="10"/>
          </p:nvPr>
        </p:nvSpPr>
        <p:spPr/>
        <p:txBody>
          <a:bodyPr/>
          <a:lstStyle/>
          <a:p>
            <a:fld id="{7EBBBDE7-AFF9-4394-ACD2-7A9632385280}"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r>
              <a:rPr lang="en-CA"/>
              <a:t>Presentation</a:t>
            </a:r>
          </a:p>
        </p:txBody>
      </p:sp>
      <p:sp>
        <p:nvSpPr>
          <p:cNvPr id="6" name="Slide Number Placeholder 5"/>
          <p:cNvSpPr>
            <a:spLocks noGrp="1"/>
          </p:cNvSpPr>
          <p:nvPr>
            <p:ph type="sldNum" sz="quarter" idx="12"/>
          </p:nvPr>
        </p:nvSpPr>
        <p:spPr/>
        <p:txBody>
          <a:bodyPr/>
          <a:lstStyle>
            <a:lvl1pPr>
              <a:defRPr/>
            </a:lvl1pPr>
          </a:lstStyle>
          <a:p>
            <a:pPr>
              <a:defRPr/>
            </a:pPr>
            <a:fld id="{7B868FE6-6FFA-4A92-86A7-E971FE000F86}"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r>
              <a:rPr lang="en-CA"/>
              <a:t>Presentation</a:t>
            </a:r>
          </a:p>
        </p:txBody>
      </p:sp>
      <p:sp>
        <p:nvSpPr>
          <p:cNvPr id="6" name="Slide Number Placeholder 5"/>
          <p:cNvSpPr>
            <a:spLocks noGrp="1"/>
          </p:cNvSpPr>
          <p:nvPr>
            <p:ph type="sldNum" sz="quarter" idx="12"/>
          </p:nvPr>
        </p:nvSpPr>
        <p:spPr/>
        <p:txBody>
          <a:bodyPr/>
          <a:lstStyle>
            <a:lvl1pPr>
              <a:defRPr/>
            </a:lvl1pPr>
          </a:lstStyle>
          <a:p>
            <a:pPr>
              <a:defRPr/>
            </a:pPr>
            <a:fld id="{FA6FAC28-AB1E-4CA6-8495-FD97B78D3883}"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r>
              <a:rPr lang="en-CA"/>
              <a:t>Presentation</a:t>
            </a:r>
          </a:p>
        </p:txBody>
      </p:sp>
      <p:sp>
        <p:nvSpPr>
          <p:cNvPr id="6" name="Slide Number Placeholder 5"/>
          <p:cNvSpPr>
            <a:spLocks noGrp="1"/>
          </p:cNvSpPr>
          <p:nvPr>
            <p:ph type="sldNum" sz="quarter" idx="12"/>
          </p:nvPr>
        </p:nvSpPr>
        <p:spPr/>
        <p:txBody>
          <a:bodyPr/>
          <a:lstStyle>
            <a:lvl1pPr>
              <a:defRPr/>
            </a:lvl1pPr>
          </a:lstStyle>
          <a:p>
            <a:pPr>
              <a:defRPr/>
            </a:pPr>
            <a:fld id="{A3998319-627F-459D-8659-AD4BFFA57B52}"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569075"/>
            <a:ext cx="2133600" cy="365125"/>
          </a:xfrm>
        </p:spPr>
        <p:txBody>
          <a:bodyPr/>
          <a:lstStyle>
            <a:lvl1pPr>
              <a:defRPr/>
            </a:lvl1pPr>
          </a:lstStyle>
          <a:p>
            <a:pPr>
              <a:defRPr/>
            </a:pPr>
            <a:endParaRPr lang="en-CA"/>
          </a:p>
        </p:txBody>
      </p:sp>
      <p:sp>
        <p:nvSpPr>
          <p:cNvPr id="7" name="Footer Placeholder 6"/>
          <p:cNvSpPr>
            <a:spLocks noGrp="1"/>
          </p:cNvSpPr>
          <p:nvPr>
            <p:ph type="ftr" sz="quarter" idx="11"/>
          </p:nvPr>
        </p:nvSpPr>
        <p:spPr>
          <a:xfrm>
            <a:off x="3124200" y="6569075"/>
            <a:ext cx="2895600" cy="365125"/>
          </a:xfrm>
        </p:spPr>
        <p:txBody>
          <a:bodyPr/>
          <a:lstStyle>
            <a:lvl1pPr>
              <a:defRPr/>
            </a:lvl1pPr>
          </a:lstStyle>
          <a:p>
            <a:pPr>
              <a:defRPr/>
            </a:pPr>
            <a:r>
              <a:rPr lang="en-CA"/>
              <a:t>Presentation</a:t>
            </a:r>
          </a:p>
        </p:txBody>
      </p:sp>
      <p:sp>
        <p:nvSpPr>
          <p:cNvPr id="8" name="Slide Number Placeholder 7"/>
          <p:cNvSpPr>
            <a:spLocks noGrp="1"/>
          </p:cNvSpPr>
          <p:nvPr>
            <p:ph type="sldNum" sz="quarter" idx="12"/>
          </p:nvPr>
        </p:nvSpPr>
        <p:spPr>
          <a:xfrm>
            <a:off x="6553200" y="6569075"/>
            <a:ext cx="2133600" cy="365125"/>
          </a:xfrm>
        </p:spPr>
        <p:txBody>
          <a:bodyPr/>
          <a:lstStyle>
            <a:lvl1pPr>
              <a:defRPr/>
            </a:lvl1pPr>
          </a:lstStyle>
          <a:p>
            <a:pPr>
              <a:defRPr/>
            </a:pPr>
            <a:fld id="{A9A45D2A-5C8D-4F0C-92A7-AEFF902ECC4A}"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r>
              <a:rPr lang="en-CA"/>
              <a:t>Presentation</a:t>
            </a:r>
          </a:p>
        </p:txBody>
      </p:sp>
      <p:sp>
        <p:nvSpPr>
          <p:cNvPr id="6" name="Slide Number Placeholder 5"/>
          <p:cNvSpPr>
            <a:spLocks noGrp="1"/>
          </p:cNvSpPr>
          <p:nvPr>
            <p:ph type="sldNum" sz="quarter" idx="12"/>
          </p:nvPr>
        </p:nvSpPr>
        <p:spPr/>
        <p:txBody>
          <a:bodyPr/>
          <a:lstStyle>
            <a:lvl1pPr>
              <a:defRPr/>
            </a:lvl1pPr>
          </a:lstStyle>
          <a:p>
            <a:pPr>
              <a:defRPr/>
            </a:pPr>
            <a:fld id="{2FE40B62-FC14-4694-81E6-C417126AC106}"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r>
              <a:rPr lang="en-CA"/>
              <a:t>Presentation</a:t>
            </a:r>
          </a:p>
        </p:txBody>
      </p:sp>
      <p:sp>
        <p:nvSpPr>
          <p:cNvPr id="6" name="Slide Number Placeholder 5"/>
          <p:cNvSpPr>
            <a:spLocks noGrp="1"/>
          </p:cNvSpPr>
          <p:nvPr>
            <p:ph type="sldNum" sz="quarter" idx="12"/>
          </p:nvPr>
        </p:nvSpPr>
        <p:spPr/>
        <p:txBody>
          <a:bodyPr/>
          <a:lstStyle>
            <a:lvl1pPr>
              <a:defRPr/>
            </a:lvl1pPr>
          </a:lstStyle>
          <a:p>
            <a:pPr>
              <a:defRPr/>
            </a:pPr>
            <a:fld id="{FCC92388-DBED-4702-9F0F-06E0399E32BC}"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pPr>
              <a:defRPr/>
            </a:pPr>
            <a:endParaRPr lang="en-CA"/>
          </a:p>
        </p:txBody>
      </p:sp>
      <p:sp>
        <p:nvSpPr>
          <p:cNvPr id="6" name="Footer Placeholder 5"/>
          <p:cNvSpPr>
            <a:spLocks noGrp="1"/>
          </p:cNvSpPr>
          <p:nvPr>
            <p:ph type="ftr" sz="quarter" idx="11"/>
          </p:nvPr>
        </p:nvSpPr>
        <p:spPr/>
        <p:txBody>
          <a:bodyPr/>
          <a:lstStyle>
            <a:lvl1pPr>
              <a:defRPr/>
            </a:lvl1pPr>
          </a:lstStyle>
          <a:p>
            <a:pPr>
              <a:defRPr/>
            </a:pPr>
            <a:r>
              <a:rPr lang="en-CA"/>
              <a:t>Presentation</a:t>
            </a:r>
          </a:p>
        </p:txBody>
      </p:sp>
      <p:sp>
        <p:nvSpPr>
          <p:cNvPr id="7" name="Slide Number Placeholder 6"/>
          <p:cNvSpPr>
            <a:spLocks noGrp="1"/>
          </p:cNvSpPr>
          <p:nvPr>
            <p:ph type="sldNum" sz="quarter" idx="12"/>
          </p:nvPr>
        </p:nvSpPr>
        <p:spPr/>
        <p:txBody>
          <a:bodyPr/>
          <a:lstStyle>
            <a:lvl1pPr>
              <a:defRPr/>
            </a:lvl1pPr>
          </a:lstStyle>
          <a:p>
            <a:pPr>
              <a:defRPr/>
            </a:pPr>
            <a:fld id="{76649568-A14F-4F91-B04C-FE5C5EB5CD4B}"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pPr>
              <a:defRPr/>
            </a:pPr>
            <a:endParaRPr lang="en-CA"/>
          </a:p>
        </p:txBody>
      </p:sp>
      <p:sp>
        <p:nvSpPr>
          <p:cNvPr id="8" name="Footer Placeholder 7"/>
          <p:cNvSpPr>
            <a:spLocks noGrp="1"/>
          </p:cNvSpPr>
          <p:nvPr>
            <p:ph type="ftr" sz="quarter" idx="11"/>
          </p:nvPr>
        </p:nvSpPr>
        <p:spPr/>
        <p:txBody>
          <a:bodyPr/>
          <a:lstStyle>
            <a:lvl1pPr>
              <a:defRPr/>
            </a:lvl1pPr>
          </a:lstStyle>
          <a:p>
            <a:pPr>
              <a:defRPr/>
            </a:pPr>
            <a:r>
              <a:rPr lang="en-CA"/>
              <a:t>Presentation</a:t>
            </a:r>
          </a:p>
        </p:txBody>
      </p:sp>
      <p:sp>
        <p:nvSpPr>
          <p:cNvPr id="9" name="Slide Number Placeholder 8"/>
          <p:cNvSpPr>
            <a:spLocks noGrp="1"/>
          </p:cNvSpPr>
          <p:nvPr>
            <p:ph type="sldNum" sz="quarter" idx="12"/>
          </p:nvPr>
        </p:nvSpPr>
        <p:spPr/>
        <p:txBody>
          <a:bodyPr/>
          <a:lstStyle>
            <a:lvl1pPr>
              <a:defRPr/>
            </a:lvl1pPr>
          </a:lstStyle>
          <a:p>
            <a:pPr>
              <a:defRPr/>
            </a:pPr>
            <a:fld id="{91DD6442-9BF3-482D-886E-4D46AB79733E}"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pPr>
              <a:defRPr/>
            </a:pPr>
            <a:endParaRPr lang="en-CA"/>
          </a:p>
        </p:txBody>
      </p:sp>
      <p:sp>
        <p:nvSpPr>
          <p:cNvPr id="4" name="Footer Placeholder 3"/>
          <p:cNvSpPr>
            <a:spLocks noGrp="1"/>
          </p:cNvSpPr>
          <p:nvPr>
            <p:ph type="ftr" sz="quarter" idx="11"/>
          </p:nvPr>
        </p:nvSpPr>
        <p:spPr/>
        <p:txBody>
          <a:bodyPr/>
          <a:lstStyle>
            <a:lvl1pPr>
              <a:defRPr/>
            </a:lvl1pPr>
          </a:lstStyle>
          <a:p>
            <a:pPr>
              <a:defRPr/>
            </a:pPr>
            <a:r>
              <a:rPr lang="en-CA"/>
              <a:t>Presentation</a:t>
            </a:r>
          </a:p>
        </p:txBody>
      </p:sp>
      <p:sp>
        <p:nvSpPr>
          <p:cNvPr id="5" name="Slide Number Placeholder 4"/>
          <p:cNvSpPr>
            <a:spLocks noGrp="1"/>
          </p:cNvSpPr>
          <p:nvPr>
            <p:ph type="sldNum" sz="quarter" idx="12"/>
          </p:nvPr>
        </p:nvSpPr>
        <p:spPr/>
        <p:txBody>
          <a:bodyPr/>
          <a:lstStyle>
            <a:lvl1pPr>
              <a:defRPr/>
            </a:lvl1pPr>
          </a:lstStyle>
          <a:p>
            <a:pPr>
              <a:defRPr/>
            </a:pPr>
            <a:fld id="{9FC6903D-013B-44DC-BD2B-B1864848B386}"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CA"/>
          </a:p>
        </p:txBody>
      </p:sp>
      <p:sp>
        <p:nvSpPr>
          <p:cNvPr id="3" name="Footer Placeholder 2"/>
          <p:cNvSpPr>
            <a:spLocks noGrp="1"/>
          </p:cNvSpPr>
          <p:nvPr>
            <p:ph type="ftr" sz="quarter" idx="11"/>
          </p:nvPr>
        </p:nvSpPr>
        <p:spPr/>
        <p:txBody>
          <a:bodyPr/>
          <a:lstStyle>
            <a:lvl1pPr>
              <a:defRPr/>
            </a:lvl1pPr>
          </a:lstStyle>
          <a:p>
            <a:pPr>
              <a:defRPr/>
            </a:pPr>
            <a:r>
              <a:rPr lang="en-CA"/>
              <a:t>Presentation</a:t>
            </a:r>
          </a:p>
        </p:txBody>
      </p:sp>
      <p:sp>
        <p:nvSpPr>
          <p:cNvPr id="4" name="Slide Number Placeholder 3"/>
          <p:cNvSpPr>
            <a:spLocks noGrp="1"/>
          </p:cNvSpPr>
          <p:nvPr>
            <p:ph type="sldNum" sz="quarter" idx="12"/>
          </p:nvPr>
        </p:nvSpPr>
        <p:spPr/>
        <p:txBody>
          <a:bodyPr/>
          <a:lstStyle>
            <a:lvl1pPr>
              <a:defRPr/>
            </a:lvl1pPr>
          </a:lstStyle>
          <a:p>
            <a:pPr>
              <a:defRPr/>
            </a:pPr>
            <a:fld id="{3710300A-EB88-4EA3-B5EF-80C6C2D4C31F}"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CA"/>
          </a:p>
        </p:txBody>
      </p:sp>
      <p:sp>
        <p:nvSpPr>
          <p:cNvPr id="6" name="Footer Placeholder 5"/>
          <p:cNvSpPr>
            <a:spLocks noGrp="1"/>
          </p:cNvSpPr>
          <p:nvPr>
            <p:ph type="ftr" sz="quarter" idx="11"/>
          </p:nvPr>
        </p:nvSpPr>
        <p:spPr/>
        <p:txBody>
          <a:bodyPr/>
          <a:lstStyle>
            <a:lvl1pPr>
              <a:defRPr/>
            </a:lvl1pPr>
          </a:lstStyle>
          <a:p>
            <a:pPr>
              <a:defRPr/>
            </a:pPr>
            <a:r>
              <a:rPr lang="en-CA"/>
              <a:t>Presentation</a:t>
            </a:r>
          </a:p>
        </p:txBody>
      </p:sp>
      <p:sp>
        <p:nvSpPr>
          <p:cNvPr id="7" name="Slide Number Placeholder 6"/>
          <p:cNvSpPr>
            <a:spLocks noGrp="1"/>
          </p:cNvSpPr>
          <p:nvPr>
            <p:ph type="sldNum" sz="quarter" idx="12"/>
          </p:nvPr>
        </p:nvSpPr>
        <p:spPr/>
        <p:txBody>
          <a:bodyPr/>
          <a:lstStyle>
            <a:lvl1pPr>
              <a:defRPr/>
            </a:lvl1pPr>
          </a:lstStyle>
          <a:p>
            <a:pPr>
              <a:defRPr/>
            </a:pPr>
            <a:fld id="{3D7219A2-1DD8-4FEF-BD88-5355713946DE}"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CA"/>
          </a:p>
        </p:txBody>
      </p:sp>
      <p:sp>
        <p:nvSpPr>
          <p:cNvPr id="6" name="Footer Placeholder 5"/>
          <p:cNvSpPr>
            <a:spLocks noGrp="1"/>
          </p:cNvSpPr>
          <p:nvPr>
            <p:ph type="ftr" sz="quarter" idx="11"/>
          </p:nvPr>
        </p:nvSpPr>
        <p:spPr/>
        <p:txBody>
          <a:bodyPr/>
          <a:lstStyle>
            <a:lvl1pPr>
              <a:defRPr/>
            </a:lvl1pPr>
          </a:lstStyle>
          <a:p>
            <a:pPr>
              <a:defRPr/>
            </a:pPr>
            <a:r>
              <a:rPr lang="en-CA"/>
              <a:t>Presentation</a:t>
            </a:r>
          </a:p>
        </p:txBody>
      </p:sp>
      <p:sp>
        <p:nvSpPr>
          <p:cNvPr id="7" name="Slide Number Placeholder 6"/>
          <p:cNvSpPr>
            <a:spLocks noGrp="1"/>
          </p:cNvSpPr>
          <p:nvPr>
            <p:ph type="sldNum" sz="quarter" idx="12"/>
          </p:nvPr>
        </p:nvSpPr>
        <p:spPr/>
        <p:txBody>
          <a:bodyPr/>
          <a:lstStyle>
            <a:lvl1pPr>
              <a:defRPr/>
            </a:lvl1pPr>
          </a:lstStyle>
          <a:p>
            <a:pPr>
              <a:defRPr/>
            </a:pPr>
            <a:fld id="{AA245F66-7458-4752-997A-194FAA241382}"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655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7" name="Rectangle 6"/>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 name="Date Placeholder 3"/>
          <p:cNvSpPr>
            <a:spLocks noGrp="1"/>
          </p:cNvSpPr>
          <p:nvPr>
            <p:ph type="dt" sz="half" idx="2"/>
          </p:nvPr>
        </p:nvSpPr>
        <p:spPr>
          <a:xfrm>
            <a:off x="457200" y="6569075"/>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10" name="Footer Placeholder 4"/>
          <p:cNvSpPr>
            <a:spLocks noGrp="1"/>
          </p:cNvSpPr>
          <p:nvPr>
            <p:ph type="ftr" sz="quarter" idx="3"/>
          </p:nvPr>
        </p:nvSpPr>
        <p:spPr>
          <a:xfrm>
            <a:off x="3124200" y="65690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CA"/>
              <a:t>Presentation</a:t>
            </a:r>
          </a:p>
        </p:txBody>
      </p:sp>
      <p:sp>
        <p:nvSpPr>
          <p:cNvPr id="11" name="Slide Number Placeholder 5"/>
          <p:cNvSpPr>
            <a:spLocks noGrp="1"/>
          </p:cNvSpPr>
          <p:nvPr>
            <p:ph type="sldNum" sz="quarter" idx="4"/>
          </p:nvPr>
        </p:nvSpPr>
        <p:spPr>
          <a:xfrm>
            <a:off x="6553200" y="65690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5767136-F615-4005-9909-E65A3B877B8C}" type="slidenum">
              <a:rPr lang="en-CA"/>
              <a:pPr>
                <a:defRPr/>
              </a:pPr>
              <a:t>‹#›</a:t>
            </a:fld>
            <a:endParaRPr lang="en-CA"/>
          </a:p>
        </p:txBody>
      </p:sp>
      <p:sp>
        <p:nvSpPr>
          <p:cNvPr id="8" name="Rectangle 7"/>
          <p:cNvSpPr/>
          <p:nvPr userDrawn="1"/>
        </p:nvSpPr>
        <p:spPr>
          <a:xfrm>
            <a:off x="457200" y="0"/>
            <a:ext cx="1447800" cy="723900"/>
          </a:xfrm>
          <a:prstGeom prst="rect">
            <a:avLst/>
          </a:prstGeom>
          <a:blipFill>
            <a:blip r:embed="rId1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solidFill>
              <a:latin typeface="Tahoma" pitchFamily="34" charset="0"/>
              <a:cs typeface="Arial" charset="0"/>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1.xml"/><Relationship Id="rId7" Type="http://schemas.openxmlformats.org/officeDocument/2006/relationships/image" Target="../media/image31.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0.png"/><Relationship Id="rId4" Type="http://schemas.openxmlformats.org/officeDocument/2006/relationships/oleObject" Target="../embeddings/oleObject3.bin"/><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5.png"/><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CA"/>
              <a:t>Presentation</a:t>
            </a:r>
          </a:p>
        </p:txBody>
      </p:sp>
      <p:sp>
        <p:nvSpPr>
          <p:cNvPr id="2050" name="Rectangle 2"/>
          <p:cNvSpPr>
            <a:spLocks noGrp="1" noChangeArrowheads="1"/>
          </p:cNvSpPr>
          <p:nvPr>
            <p:ph type="ctrTitle"/>
          </p:nvPr>
        </p:nvSpPr>
        <p:spPr>
          <a:xfrm>
            <a:off x="683568" y="1268760"/>
            <a:ext cx="7772400" cy="1470025"/>
          </a:xfrm>
        </p:spPr>
        <p:txBody>
          <a:bodyPr/>
          <a:lstStyle/>
          <a:p>
            <a:r>
              <a:rPr lang="en-CA" sz="3600" b="1" dirty="0">
                <a:solidFill>
                  <a:schemeClr val="tx1"/>
                </a:solidFill>
                <a:latin typeface="Georgia" pitchFamily="18" charset="0"/>
              </a:rPr>
              <a:t>Sanitary Sewer Risk Model</a:t>
            </a:r>
          </a:p>
        </p:txBody>
      </p:sp>
      <p:sp>
        <p:nvSpPr>
          <p:cNvPr id="2051" name="Rectangle 3"/>
          <p:cNvSpPr>
            <a:spLocks noGrp="1" noChangeArrowheads="1"/>
          </p:cNvSpPr>
          <p:nvPr>
            <p:ph type="subTitle" idx="1"/>
          </p:nvPr>
        </p:nvSpPr>
        <p:spPr/>
        <p:txBody>
          <a:bodyPr/>
          <a:lstStyle/>
          <a:p>
            <a:r>
              <a:rPr lang="en-CA" sz="2800" dirty="0">
                <a:latin typeface="Georgia" pitchFamily="18" charset="0"/>
              </a:rPr>
              <a:t> Roy Brander, City of </a:t>
            </a:r>
            <a:r>
              <a:rPr lang="en-CA" sz="2800" dirty="0" smtClean="0">
                <a:latin typeface="Georgia" pitchFamily="18" charset="0"/>
              </a:rPr>
              <a:t>Calgary (retired)</a:t>
            </a:r>
            <a:endParaRPr lang="en-CA" sz="2800" dirty="0">
              <a:latin typeface="Georgia" pitchFamily="18" charset="0"/>
            </a:endParaRPr>
          </a:p>
          <a:p>
            <a:r>
              <a:rPr lang="en-CA" sz="2800" dirty="0">
                <a:latin typeface="Georgia" pitchFamily="18" charset="0"/>
              </a:rPr>
              <a:t>Gloria Boorboor, City of Calgary</a:t>
            </a:r>
          </a:p>
          <a:p>
            <a:r>
              <a:rPr lang="en-CA" sz="2800" dirty="0">
                <a:latin typeface="Georgia" pitchFamily="18" charset="0"/>
              </a:rPr>
              <a:t>October 6, 2016</a:t>
            </a:r>
          </a:p>
        </p:txBody>
      </p:sp>
      <p:sp>
        <p:nvSpPr>
          <p:cNvPr id="6" name="Slide Number Placeholder 5"/>
          <p:cNvSpPr>
            <a:spLocks noGrp="1"/>
          </p:cNvSpPr>
          <p:nvPr>
            <p:ph type="sldNum" sz="quarter" idx="12"/>
          </p:nvPr>
        </p:nvSpPr>
        <p:spPr/>
        <p:txBody>
          <a:bodyPr/>
          <a:lstStyle/>
          <a:p>
            <a:pPr>
              <a:defRPr/>
            </a:pPr>
            <a:fld id="{7B868FE6-6FFA-4A92-86A7-E971FE000F86}" type="slidenum">
              <a:rPr lang="en-CA" smtClean="0"/>
              <a:pPr>
                <a:defRPr/>
              </a:pPr>
              <a:t>1</a:t>
            </a:fld>
            <a:endParaRPr lang="en-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CA"/>
              <a:t>Presentation</a:t>
            </a:r>
          </a:p>
        </p:txBody>
      </p:sp>
      <p:sp>
        <p:nvSpPr>
          <p:cNvPr id="6" name="Slide Number Placeholder 5"/>
          <p:cNvSpPr>
            <a:spLocks noGrp="1"/>
          </p:cNvSpPr>
          <p:nvPr>
            <p:ph type="sldNum" sz="quarter" idx="12"/>
          </p:nvPr>
        </p:nvSpPr>
        <p:spPr/>
        <p:txBody>
          <a:bodyPr/>
          <a:lstStyle/>
          <a:p>
            <a:pPr>
              <a:defRPr/>
            </a:pPr>
            <a:fld id="{2FE40B62-FC14-4694-81E6-C417126AC106}" type="slidenum">
              <a:rPr lang="en-CA" smtClean="0"/>
              <a:pPr>
                <a:defRPr/>
              </a:pPr>
              <a:t>10</a:t>
            </a:fld>
            <a:endParaRPr lang="en-CA"/>
          </a:p>
        </p:txBody>
      </p:sp>
      <p:pic>
        <p:nvPicPr>
          <p:cNvPr id="655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
            <a:ext cx="8045648" cy="6536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79512" y="3429000"/>
            <a:ext cx="3168352" cy="1200329"/>
          </a:xfrm>
          <a:prstGeom prst="rect">
            <a:avLst/>
          </a:prstGeom>
          <a:solidFill>
            <a:schemeClr val="accent1"/>
          </a:solidFill>
        </p:spPr>
        <p:txBody>
          <a:bodyPr wrap="square" rtlCol="0">
            <a:spAutoFit/>
          </a:bodyPr>
          <a:lstStyle/>
          <a:p>
            <a:r>
              <a:rPr lang="en-CA" sz="2400" dirty="0" smtClean="0">
                <a:latin typeface="Georgia" panose="02040502050405020303" pitchFamily="18" charset="0"/>
              </a:rPr>
              <a:t>Sanitary Pipe and</a:t>
            </a:r>
          </a:p>
          <a:p>
            <a:r>
              <a:rPr lang="en-CA" sz="2400" dirty="0" smtClean="0">
                <a:latin typeface="Georgia" panose="02040502050405020303" pitchFamily="18" charset="0"/>
              </a:rPr>
              <a:t>River Buffer Layers</a:t>
            </a:r>
          </a:p>
          <a:p>
            <a:r>
              <a:rPr lang="en-CA" sz="2400" dirty="0" smtClean="0">
                <a:latin typeface="Georgia" panose="02040502050405020303" pitchFamily="18" charset="0"/>
              </a:rPr>
              <a:t>Intersection</a:t>
            </a:r>
            <a:endParaRPr lang="en-CA" sz="2400" dirty="0">
              <a:latin typeface="Georgia" panose="02040502050405020303" pitchFamily="18" charset="0"/>
            </a:endParaRPr>
          </a:p>
        </p:txBody>
      </p:sp>
    </p:spTree>
    <p:extLst>
      <p:ext uri="{BB962C8B-B14F-4D97-AF65-F5344CB8AC3E}">
        <p14:creationId xmlns:p14="http://schemas.microsoft.com/office/powerpoint/2010/main" val="3401365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p:txBody>
          <a:bodyPr/>
          <a:lstStyle/>
          <a:p>
            <a:pPr>
              <a:defRPr/>
            </a:pPr>
            <a:r>
              <a:rPr lang="en-CA"/>
              <a:t>Presentation</a:t>
            </a:r>
          </a:p>
        </p:txBody>
      </p:sp>
      <p:sp>
        <p:nvSpPr>
          <p:cNvPr id="32770" name="Rectangle 2"/>
          <p:cNvSpPr>
            <a:spLocks noGrp="1" noChangeArrowheads="1"/>
          </p:cNvSpPr>
          <p:nvPr>
            <p:ph type="title"/>
          </p:nvPr>
        </p:nvSpPr>
        <p:spPr>
          <a:xfrm>
            <a:off x="2123728" y="-27384"/>
            <a:ext cx="6563072" cy="1079525"/>
          </a:xfrm>
        </p:spPr>
        <p:txBody>
          <a:bodyPr/>
          <a:lstStyle/>
          <a:p>
            <a:r>
              <a:rPr lang="en-CA" sz="2800" b="1" dirty="0">
                <a:latin typeface="Georgia" pitchFamily="18" charset="0"/>
              </a:rPr>
              <a:t>GIS Analysis Example – Pipes</a:t>
            </a:r>
            <a:r>
              <a:rPr lang="en-CA" sz="2800" b="1" dirty="0"/>
              <a:t> </a:t>
            </a:r>
            <a:r>
              <a:rPr lang="en-CA" sz="2800" b="1" dirty="0">
                <a:latin typeface="Georgia" pitchFamily="18" charset="0"/>
              </a:rPr>
              <a:t>near Rivers</a:t>
            </a:r>
          </a:p>
        </p:txBody>
      </p:sp>
      <p:sp>
        <p:nvSpPr>
          <p:cNvPr id="32771" name="Rectangle 3"/>
          <p:cNvSpPr>
            <a:spLocks noGrp="1" noChangeArrowheads="1"/>
          </p:cNvSpPr>
          <p:nvPr>
            <p:ph type="body" sz="half" idx="1"/>
          </p:nvPr>
        </p:nvSpPr>
        <p:spPr>
          <a:xfrm>
            <a:off x="144586" y="1195536"/>
            <a:ext cx="4355406" cy="5257800"/>
          </a:xfrm>
        </p:spPr>
        <p:txBody>
          <a:bodyPr/>
          <a:lstStyle/>
          <a:p>
            <a:pPr marL="0" indent="0">
              <a:buNone/>
            </a:pPr>
            <a:r>
              <a:rPr lang="en-CA" sz="2400" dirty="0" smtClean="0">
                <a:latin typeface="Georgia" pitchFamily="18" charset="0"/>
              </a:rPr>
              <a:t>10m </a:t>
            </a:r>
            <a:r>
              <a:rPr lang="en-CA" sz="2400" dirty="0">
                <a:latin typeface="Georgia" pitchFamily="18" charset="0"/>
              </a:rPr>
              <a:t>buffered “Hydrology” layer</a:t>
            </a:r>
          </a:p>
          <a:p>
            <a:pPr>
              <a:buFontTx/>
              <a:buNone/>
            </a:pPr>
            <a:endParaRPr lang="en-CA" sz="2800" dirty="0"/>
          </a:p>
        </p:txBody>
      </p:sp>
      <p:sp>
        <p:nvSpPr>
          <p:cNvPr id="32774" name="Rectangle 6"/>
          <p:cNvSpPr>
            <a:spLocks noGrp="1" noChangeArrowheads="1"/>
          </p:cNvSpPr>
          <p:nvPr>
            <p:ph sz="quarter" idx="2"/>
          </p:nvPr>
        </p:nvSpPr>
        <p:spPr>
          <a:xfrm>
            <a:off x="4572000" y="1224111"/>
            <a:ext cx="4194175" cy="4852988"/>
          </a:xfrm>
        </p:spPr>
        <p:txBody>
          <a:bodyPr/>
          <a:lstStyle/>
          <a:p>
            <a:pPr>
              <a:buNone/>
            </a:pPr>
            <a:r>
              <a:rPr lang="en-CA" sz="2400" dirty="0">
                <a:latin typeface="Georgia" pitchFamily="18" charset="0"/>
              </a:rPr>
              <a:t>Pipes within </a:t>
            </a:r>
            <a:r>
              <a:rPr lang="en-CA" sz="2400" dirty="0" smtClean="0">
                <a:latin typeface="Georgia" pitchFamily="18" charset="0"/>
              </a:rPr>
              <a:t>10m </a:t>
            </a:r>
            <a:r>
              <a:rPr lang="en-CA" sz="2400" dirty="0">
                <a:latin typeface="Georgia" pitchFamily="18" charset="0"/>
              </a:rPr>
              <a:t>zone</a:t>
            </a:r>
          </a:p>
          <a:p>
            <a:pPr>
              <a:buFontTx/>
              <a:buNone/>
            </a:pPr>
            <a:endParaRPr lang="en-CA" sz="2400" dirty="0">
              <a:latin typeface="Georgia" pitchFamily="18" charset="0"/>
            </a:endParaRPr>
          </a:p>
        </p:txBody>
      </p:sp>
      <p:graphicFrame>
        <p:nvGraphicFramePr>
          <p:cNvPr id="32775" name="Object 7"/>
          <p:cNvGraphicFramePr>
            <a:graphicFrameLocks noGrp="1" noChangeAspect="1"/>
          </p:cNvGraphicFramePr>
          <p:nvPr>
            <p:ph sz="quarter" idx="3"/>
            <p:extLst>
              <p:ext uri="{D42A27DB-BD31-4B8C-83A1-F6EECF244321}">
                <p14:modId xmlns:p14="http://schemas.microsoft.com/office/powerpoint/2010/main" val="1325455187"/>
              </p:ext>
            </p:extLst>
          </p:nvPr>
        </p:nvGraphicFramePr>
        <p:xfrm>
          <a:off x="215009" y="2160241"/>
          <a:ext cx="3996951" cy="3600445"/>
        </p:xfrm>
        <a:graphic>
          <a:graphicData uri="http://schemas.openxmlformats.org/presentationml/2006/ole">
            <mc:AlternateContent xmlns:mc="http://schemas.openxmlformats.org/markup-compatibility/2006">
              <mc:Choice xmlns:v="urn:schemas-microsoft-com:vml" Requires="v">
                <p:oleObj spid="_x0000_s32856" name="Picture" r:id="rId4" imgW="9666667" imgH="5590476" progId="StaticMetafile">
                  <p:embed/>
                </p:oleObj>
              </mc:Choice>
              <mc:Fallback>
                <p:oleObj name="Picture" r:id="rId4" imgW="9666667" imgH="5590476" progId="StaticMetafile">
                  <p:embed/>
                  <p:pic>
                    <p:nvPicPr>
                      <p:cNvPr id="0" name="Picture 7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009" y="2160241"/>
                        <a:ext cx="3996951" cy="360044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7" name="Object 9"/>
          <p:cNvGraphicFramePr>
            <a:graphicFrameLocks noChangeAspect="1"/>
          </p:cNvGraphicFramePr>
          <p:nvPr>
            <p:extLst>
              <p:ext uri="{D42A27DB-BD31-4B8C-83A1-F6EECF244321}">
                <p14:modId xmlns:p14="http://schemas.microsoft.com/office/powerpoint/2010/main" val="2140396744"/>
              </p:ext>
            </p:extLst>
          </p:nvPr>
        </p:nvGraphicFramePr>
        <p:xfrm>
          <a:off x="4788024" y="2160240"/>
          <a:ext cx="4116834" cy="3587592"/>
        </p:xfrm>
        <a:graphic>
          <a:graphicData uri="http://schemas.openxmlformats.org/presentationml/2006/ole">
            <mc:AlternateContent xmlns:mc="http://schemas.openxmlformats.org/markup-compatibility/2006">
              <mc:Choice xmlns:v="urn:schemas-microsoft-com:vml" Requires="v">
                <p:oleObj spid="_x0000_s32857" name="Picture" r:id="rId6" imgW="5961905" imgH="5372850" progId="StaticMetafile">
                  <p:embed/>
                </p:oleObj>
              </mc:Choice>
              <mc:Fallback>
                <p:oleObj name="Picture" r:id="rId6" imgW="5961905" imgH="5372850" progId="StaticMetafile">
                  <p:embed/>
                  <p:pic>
                    <p:nvPicPr>
                      <p:cNvPr id="0"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2160240"/>
                        <a:ext cx="4116834" cy="358759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2"/>
          </p:nvPr>
        </p:nvSpPr>
        <p:spPr/>
        <p:txBody>
          <a:bodyPr/>
          <a:lstStyle/>
          <a:p>
            <a:pPr>
              <a:defRPr/>
            </a:pPr>
            <a:fld id="{A9A45D2A-5C8D-4F0C-92A7-AEFF902ECC4A}" type="slidenum">
              <a:rPr lang="en-CA" smtClean="0"/>
              <a:pPr>
                <a:defRPr/>
              </a:pPr>
              <a:t>11</a:t>
            </a:fld>
            <a:endParaRPr lang="en-CA"/>
          </a:p>
        </p:txBody>
      </p:sp>
      <p:cxnSp>
        <p:nvCxnSpPr>
          <p:cNvPr id="11" name="Straight Connector 10"/>
          <p:cNvCxnSpPr/>
          <p:nvPr/>
        </p:nvCxnSpPr>
        <p:spPr>
          <a:xfrm>
            <a:off x="4499992" y="1124744"/>
            <a:ext cx="0" cy="532859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pPr>
              <a:defRPr/>
            </a:pPr>
            <a:r>
              <a:rPr lang="en-CA"/>
              <a:t>Presentation</a:t>
            </a:r>
          </a:p>
        </p:txBody>
      </p:sp>
      <p:sp>
        <p:nvSpPr>
          <p:cNvPr id="35842" name="Rectangle 2"/>
          <p:cNvSpPr>
            <a:spLocks noGrp="1" noChangeArrowheads="1"/>
          </p:cNvSpPr>
          <p:nvPr>
            <p:ph type="title"/>
          </p:nvPr>
        </p:nvSpPr>
        <p:spPr>
          <a:xfrm>
            <a:off x="251520" y="-99392"/>
            <a:ext cx="8591550" cy="968375"/>
          </a:xfrm>
        </p:spPr>
        <p:txBody>
          <a:bodyPr/>
          <a:lstStyle/>
          <a:p>
            <a:r>
              <a:rPr lang="en-CA" sz="3200" b="1" dirty="0">
                <a:latin typeface="Georgia" pitchFamily="18" charset="0"/>
              </a:rPr>
              <a:t>GIS Analysis - Results</a:t>
            </a:r>
          </a:p>
        </p:txBody>
      </p:sp>
      <p:sp>
        <p:nvSpPr>
          <p:cNvPr id="35843" name="Rectangle 3"/>
          <p:cNvSpPr>
            <a:spLocks noGrp="1" noChangeArrowheads="1"/>
          </p:cNvSpPr>
          <p:nvPr>
            <p:ph type="body" idx="4294967295"/>
          </p:nvPr>
        </p:nvSpPr>
        <p:spPr>
          <a:xfrm>
            <a:off x="323528" y="764704"/>
            <a:ext cx="8568952" cy="4968552"/>
          </a:xfrm>
        </p:spPr>
        <p:txBody>
          <a:bodyPr/>
          <a:lstStyle/>
          <a:p>
            <a:pPr>
              <a:buNone/>
            </a:pPr>
            <a:r>
              <a:rPr lang="en-CA" sz="2800" dirty="0" smtClean="0">
                <a:latin typeface="Georgia" pitchFamily="18" charset="0"/>
              </a:rPr>
              <a:t>Pipes </a:t>
            </a:r>
            <a:r>
              <a:rPr lang="en-CA" sz="2800" dirty="0">
                <a:latin typeface="Georgia" pitchFamily="18" charset="0"/>
              </a:rPr>
              <a:t>within </a:t>
            </a:r>
            <a:r>
              <a:rPr lang="en-CA" sz="2800" dirty="0" smtClean="0">
                <a:latin typeface="Georgia" pitchFamily="18" charset="0"/>
              </a:rPr>
              <a:t>10m of rivers in TWO lines of SQL</a:t>
            </a:r>
          </a:p>
          <a:p>
            <a:pPr>
              <a:buNone/>
            </a:pPr>
            <a:endParaRPr lang="en-CA" sz="900" dirty="0" smtClean="0">
              <a:latin typeface="Georgia" pitchFamily="18" charset="0"/>
            </a:endParaRPr>
          </a:p>
          <a:p>
            <a:pPr>
              <a:buNone/>
            </a:pPr>
            <a:r>
              <a:rPr lang="en-CA" sz="1800" dirty="0">
                <a:latin typeface="Lucida Console" panose="020B0609040504020204" pitchFamily="49" charset="0"/>
              </a:rPr>
              <a:t>CREATE TABLE </a:t>
            </a:r>
            <a:r>
              <a:rPr lang="en-CA" sz="1800" dirty="0" smtClean="0">
                <a:latin typeface="Lucida Console" panose="020B0609040504020204" pitchFamily="49" charset="0"/>
              </a:rPr>
              <a:t>hydrology10m as </a:t>
            </a:r>
          </a:p>
          <a:p>
            <a:pPr>
              <a:buNone/>
            </a:pPr>
            <a:r>
              <a:rPr lang="en-CA" sz="1800" dirty="0">
                <a:latin typeface="Lucida Console" panose="020B0609040504020204" pitchFamily="49" charset="0"/>
              </a:rPr>
              <a:t>	</a:t>
            </a:r>
            <a:r>
              <a:rPr lang="en-CA" sz="1800" dirty="0" smtClean="0">
                <a:latin typeface="Lucida Console" panose="020B0609040504020204" pitchFamily="49" charset="0"/>
              </a:rPr>
              <a:t>(SELECT id, ST_BUFFER(</a:t>
            </a:r>
            <a:r>
              <a:rPr lang="en-CA" sz="1800" dirty="0" err="1" smtClean="0">
                <a:latin typeface="Lucida Console" panose="020B0609040504020204" pitchFamily="49" charset="0"/>
              </a:rPr>
              <a:t>geom</a:t>
            </a:r>
            <a:r>
              <a:rPr lang="en-CA" sz="1800" dirty="0" smtClean="0">
                <a:latin typeface="Lucida Console" panose="020B0609040504020204" pitchFamily="49" charset="0"/>
              </a:rPr>
              <a:t>, 10) </a:t>
            </a:r>
            <a:r>
              <a:rPr lang="en-CA" sz="1800" dirty="0" err="1" smtClean="0">
                <a:latin typeface="Lucida Console" panose="020B0609040504020204" pitchFamily="49" charset="0"/>
              </a:rPr>
              <a:t>geom</a:t>
            </a:r>
            <a:r>
              <a:rPr lang="en-CA" sz="1800" dirty="0" smtClean="0">
                <a:latin typeface="Lucida Console" panose="020B0609040504020204" pitchFamily="49" charset="0"/>
              </a:rPr>
              <a:t> from HYDROLOGY);</a:t>
            </a:r>
          </a:p>
          <a:p>
            <a:pPr>
              <a:buNone/>
            </a:pPr>
            <a:endParaRPr lang="en-CA" sz="900" dirty="0" smtClean="0">
              <a:latin typeface="Georgia" pitchFamily="18" charset="0"/>
            </a:endParaRPr>
          </a:p>
          <a:p>
            <a:pPr>
              <a:buNone/>
            </a:pPr>
            <a:r>
              <a:rPr lang="en-CA" sz="1800" dirty="0" smtClean="0">
                <a:latin typeface="Lucida Console" panose="020B0609040504020204" pitchFamily="49" charset="0"/>
              </a:rPr>
              <a:t>CREATE TABLE SAN_MAIN_HYDRO10_CONFLICT as</a:t>
            </a:r>
          </a:p>
          <a:p>
            <a:pPr>
              <a:buNone/>
            </a:pPr>
            <a:r>
              <a:rPr lang="en-CA" sz="1800" dirty="0">
                <a:latin typeface="Lucida Console" panose="020B0609040504020204" pitchFamily="49" charset="0"/>
              </a:rPr>
              <a:t> </a:t>
            </a:r>
            <a:r>
              <a:rPr lang="en-CA" sz="1800" dirty="0" smtClean="0">
                <a:latin typeface="Lucida Console" panose="020B0609040504020204" pitchFamily="49" charset="0"/>
              </a:rPr>
              <a:t>  (SELECT </a:t>
            </a:r>
            <a:r>
              <a:rPr lang="en-CA" sz="1800" dirty="0" err="1" smtClean="0">
                <a:latin typeface="Lucida Console" panose="020B0609040504020204" pitchFamily="49" charset="0"/>
              </a:rPr>
              <a:t>san_main_id</a:t>
            </a:r>
            <a:r>
              <a:rPr lang="en-CA" sz="1800" dirty="0" smtClean="0">
                <a:latin typeface="Lucida Console" panose="020B0609040504020204" pitchFamily="49" charset="0"/>
              </a:rPr>
              <a:t>, watershed, </a:t>
            </a:r>
          </a:p>
          <a:p>
            <a:pPr>
              <a:buNone/>
            </a:pPr>
            <a:r>
              <a:rPr lang="en-CA" sz="1800" dirty="0">
                <a:latin typeface="Lucida Console" panose="020B0609040504020204" pitchFamily="49" charset="0"/>
              </a:rPr>
              <a:t> </a:t>
            </a:r>
            <a:r>
              <a:rPr lang="en-CA" sz="1800" dirty="0" smtClean="0">
                <a:latin typeface="Lucida Console" panose="020B0609040504020204" pitchFamily="49" charset="0"/>
              </a:rPr>
              <a:t>          ST_INTERSECTION(</a:t>
            </a:r>
            <a:r>
              <a:rPr lang="en-CA" sz="1800" dirty="0" err="1" smtClean="0">
                <a:latin typeface="Lucida Console" panose="020B0609040504020204" pitchFamily="49" charset="0"/>
              </a:rPr>
              <a:t>san_main.geom</a:t>
            </a:r>
            <a:r>
              <a:rPr lang="en-CA" sz="1800" dirty="0" smtClean="0">
                <a:latin typeface="Lucida Console" panose="020B0609040504020204" pitchFamily="49" charset="0"/>
              </a:rPr>
              <a:t>, hydrology10m.geom)</a:t>
            </a:r>
          </a:p>
          <a:p>
            <a:pPr>
              <a:buNone/>
            </a:pPr>
            <a:r>
              <a:rPr lang="en-CA" sz="1800" dirty="0">
                <a:latin typeface="Lucida Console" panose="020B0609040504020204" pitchFamily="49" charset="0"/>
              </a:rPr>
              <a:t> </a:t>
            </a:r>
            <a:r>
              <a:rPr lang="en-CA" sz="1800" dirty="0" smtClean="0">
                <a:latin typeface="Lucida Console" panose="020B0609040504020204" pitchFamily="49" charset="0"/>
              </a:rPr>
              <a:t>    FROM  </a:t>
            </a:r>
            <a:r>
              <a:rPr lang="en-CA" sz="1800" dirty="0" err="1" smtClean="0">
                <a:latin typeface="Lucida Console" panose="020B0609040504020204" pitchFamily="49" charset="0"/>
              </a:rPr>
              <a:t>san_main</a:t>
            </a:r>
            <a:r>
              <a:rPr lang="en-CA" sz="1800" dirty="0" smtClean="0">
                <a:latin typeface="Lucida Console" panose="020B0609040504020204" pitchFamily="49" charset="0"/>
              </a:rPr>
              <a:t>, hydrology10m</a:t>
            </a:r>
          </a:p>
          <a:p>
            <a:pPr>
              <a:buNone/>
            </a:pPr>
            <a:r>
              <a:rPr lang="en-CA" sz="1800" dirty="0">
                <a:latin typeface="Lucida Console" panose="020B0609040504020204" pitchFamily="49" charset="0"/>
              </a:rPr>
              <a:t> </a:t>
            </a:r>
            <a:r>
              <a:rPr lang="en-CA" sz="1800" dirty="0" smtClean="0">
                <a:latin typeface="Lucida Console" panose="020B0609040504020204" pitchFamily="49" charset="0"/>
              </a:rPr>
              <a:t>    </a:t>
            </a:r>
            <a:r>
              <a:rPr lang="en-CA" sz="1800" dirty="0">
                <a:latin typeface="Lucida Console" panose="020B0609040504020204" pitchFamily="49" charset="0"/>
              </a:rPr>
              <a:t>WHERE ST_INTERSECTS(</a:t>
            </a:r>
            <a:r>
              <a:rPr lang="en-CA" sz="1800" dirty="0" err="1">
                <a:latin typeface="Lucida Console" panose="020B0609040504020204" pitchFamily="49" charset="0"/>
              </a:rPr>
              <a:t>san_main.geom</a:t>
            </a:r>
            <a:r>
              <a:rPr lang="en-CA" sz="1800" dirty="0">
                <a:latin typeface="Lucida Console" panose="020B0609040504020204" pitchFamily="49" charset="0"/>
              </a:rPr>
              <a:t>, hydrology10m.geom</a:t>
            </a:r>
            <a:r>
              <a:rPr lang="en-CA" sz="1800" dirty="0" smtClean="0">
                <a:latin typeface="Lucida Console" panose="020B0609040504020204" pitchFamily="49" charset="0"/>
              </a:rPr>
              <a:t>));</a:t>
            </a:r>
            <a:endParaRPr lang="en-CA" sz="1800" dirty="0">
              <a:latin typeface="Lucida Console" panose="020B0609040504020204" pitchFamily="49" charset="0"/>
            </a:endParaRPr>
          </a:p>
          <a:p>
            <a:pPr>
              <a:buNone/>
            </a:pPr>
            <a:endParaRPr lang="en-CA" sz="1800" dirty="0" smtClean="0">
              <a:latin typeface="Lucida Console" panose="020B0609040504020204" pitchFamily="49" charset="0"/>
            </a:endParaRPr>
          </a:p>
          <a:p>
            <a:pPr>
              <a:buNone/>
            </a:pPr>
            <a:endParaRPr lang="en-CA" sz="2800" dirty="0">
              <a:latin typeface="Georgia" pitchFamily="18" charset="0"/>
            </a:endParaRPr>
          </a:p>
          <a:p>
            <a:pPr>
              <a:buNone/>
            </a:pPr>
            <a:endParaRPr lang="en-CA" sz="2800" dirty="0">
              <a:latin typeface="Georgia" pitchFamily="18" charset="0"/>
            </a:endParaRPr>
          </a:p>
        </p:txBody>
      </p:sp>
      <p:sp>
        <p:nvSpPr>
          <p:cNvPr id="7" name="Slide Number Placeholder 6"/>
          <p:cNvSpPr>
            <a:spLocks noGrp="1"/>
          </p:cNvSpPr>
          <p:nvPr>
            <p:ph type="sldNum" sz="quarter" idx="12"/>
          </p:nvPr>
        </p:nvSpPr>
        <p:spPr/>
        <p:txBody>
          <a:bodyPr/>
          <a:lstStyle/>
          <a:p>
            <a:pPr>
              <a:defRPr/>
            </a:pPr>
            <a:fld id="{9FC6903D-013B-44DC-BD2B-B1864848B386}" type="slidenum">
              <a:rPr lang="en-CA" smtClean="0"/>
              <a:pPr>
                <a:defRPr/>
              </a:pPr>
              <a:t>12</a:t>
            </a:fld>
            <a:endParaRPr lang="en-CA"/>
          </a:p>
        </p:txBody>
      </p:sp>
      <p:pic>
        <p:nvPicPr>
          <p:cNvPr id="634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365104"/>
            <a:ext cx="6192688" cy="1938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pPr>
              <a:defRPr/>
            </a:pPr>
            <a:r>
              <a:rPr lang="en-CA"/>
              <a:t>Presentation</a:t>
            </a:r>
          </a:p>
        </p:txBody>
      </p:sp>
      <p:sp>
        <p:nvSpPr>
          <p:cNvPr id="35842" name="Rectangle 2"/>
          <p:cNvSpPr>
            <a:spLocks noGrp="1" noChangeArrowheads="1"/>
          </p:cNvSpPr>
          <p:nvPr>
            <p:ph type="title"/>
          </p:nvPr>
        </p:nvSpPr>
        <p:spPr>
          <a:xfrm>
            <a:off x="251520" y="-99392"/>
            <a:ext cx="8591550" cy="968375"/>
          </a:xfrm>
        </p:spPr>
        <p:txBody>
          <a:bodyPr/>
          <a:lstStyle/>
          <a:p>
            <a:r>
              <a:rPr lang="en-CA" sz="3200" b="1" dirty="0">
                <a:latin typeface="Georgia" pitchFamily="18" charset="0"/>
              </a:rPr>
              <a:t>GIS Analysis - Results</a:t>
            </a:r>
          </a:p>
        </p:txBody>
      </p:sp>
      <p:sp>
        <p:nvSpPr>
          <p:cNvPr id="35843" name="Rectangle 3"/>
          <p:cNvSpPr>
            <a:spLocks noGrp="1" noChangeArrowheads="1"/>
          </p:cNvSpPr>
          <p:nvPr>
            <p:ph type="body" idx="4294967295"/>
          </p:nvPr>
        </p:nvSpPr>
        <p:spPr>
          <a:xfrm>
            <a:off x="323528" y="764704"/>
            <a:ext cx="8136904" cy="936104"/>
          </a:xfrm>
        </p:spPr>
        <p:txBody>
          <a:bodyPr/>
          <a:lstStyle/>
          <a:p>
            <a:pPr>
              <a:buNone/>
            </a:pPr>
            <a:r>
              <a:rPr lang="en-CA" sz="2800" dirty="0" smtClean="0">
                <a:latin typeface="Georgia" pitchFamily="18" charset="0"/>
              </a:rPr>
              <a:t>Pipes </a:t>
            </a:r>
            <a:r>
              <a:rPr lang="en-CA" sz="2800" dirty="0">
                <a:latin typeface="Georgia" pitchFamily="18" charset="0"/>
              </a:rPr>
              <a:t>within </a:t>
            </a:r>
            <a:r>
              <a:rPr lang="en-CA" sz="2800" dirty="0" smtClean="0">
                <a:latin typeface="Georgia" pitchFamily="18" charset="0"/>
              </a:rPr>
              <a:t>10m of rivers: Listed in Table</a:t>
            </a:r>
            <a:endParaRPr lang="en-CA" sz="1800" dirty="0" smtClean="0">
              <a:latin typeface="Lucida Console" panose="020B0609040504020204" pitchFamily="49" charset="0"/>
            </a:endParaRPr>
          </a:p>
          <a:p>
            <a:pPr>
              <a:buNone/>
            </a:pPr>
            <a:endParaRPr lang="en-CA" sz="2800" dirty="0">
              <a:latin typeface="Georgia" pitchFamily="18" charset="0"/>
            </a:endParaRPr>
          </a:p>
          <a:p>
            <a:pPr>
              <a:buNone/>
            </a:pPr>
            <a:endParaRPr lang="en-CA" sz="2800" dirty="0">
              <a:latin typeface="Georgia" pitchFamily="18" charset="0"/>
            </a:endParaRPr>
          </a:p>
        </p:txBody>
      </p:sp>
      <p:sp>
        <p:nvSpPr>
          <p:cNvPr id="7" name="Slide Number Placeholder 6"/>
          <p:cNvSpPr>
            <a:spLocks noGrp="1"/>
          </p:cNvSpPr>
          <p:nvPr>
            <p:ph type="sldNum" sz="quarter" idx="12"/>
          </p:nvPr>
        </p:nvSpPr>
        <p:spPr/>
        <p:txBody>
          <a:bodyPr/>
          <a:lstStyle/>
          <a:p>
            <a:pPr>
              <a:defRPr/>
            </a:pPr>
            <a:fld id="{9FC6903D-013B-44DC-BD2B-B1864848B386}" type="slidenum">
              <a:rPr lang="en-CA" smtClean="0"/>
              <a:pPr>
                <a:defRPr/>
              </a:pPr>
              <a:t>13</a:t>
            </a:fld>
            <a:endParaRPr lang="en-CA"/>
          </a:p>
        </p:txBody>
      </p:sp>
      <p:pic>
        <p:nvPicPr>
          <p:cNvPr id="8" name="Picture 9" descr="C:\Users\User\Desktop\hydroconflic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000" y="1556792"/>
            <a:ext cx="6778800"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504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CA"/>
              <a:t>Presentation</a:t>
            </a:r>
          </a:p>
        </p:txBody>
      </p:sp>
      <p:sp>
        <p:nvSpPr>
          <p:cNvPr id="37890" name="Rectangle 2"/>
          <p:cNvSpPr>
            <a:spLocks noGrp="1" noChangeArrowheads="1"/>
          </p:cNvSpPr>
          <p:nvPr>
            <p:ph type="title"/>
          </p:nvPr>
        </p:nvSpPr>
        <p:spPr>
          <a:xfrm>
            <a:off x="457200" y="0"/>
            <a:ext cx="8229600" cy="797545"/>
          </a:xfrm>
        </p:spPr>
        <p:txBody>
          <a:bodyPr/>
          <a:lstStyle/>
          <a:p>
            <a:r>
              <a:rPr lang="en-CA" sz="3200" b="1" dirty="0">
                <a:latin typeface="Georgia" pitchFamily="18" charset="0"/>
              </a:rPr>
              <a:t>GIS Analysis - Results</a:t>
            </a:r>
          </a:p>
        </p:txBody>
      </p:sp>
      <p:sp>
        <p:nvSpPr>
          <p:cNvPr id="37893" name="Rectangle 5"/>
          <p:cNvSpPr>
            <a:spLocks noGrp="1" noChangeArrowheads="1"/>
          </p:cNvSpPr>
          <p:nvPr>
            <p:ph sz="half" idx="1"/>
          </p:nvPr>
        </p:nvSpPr>
        <p:spPr>
          <a:xfrm>
            <a:off x="107505" y="980729"/>
            <a:ext cx="7920880" cy="504056"/>
          </a:xfrm>
        </p:spPr>
        <p:txBody>
          <a:bodyPr/>
          <a:lstStyle/>
          <a:p>
            <a:r>
              <a:rPr lang="en-CA" sz="2400" dirty="0">
                <a:latin typeface="Georgia" pitchFamily="18" charset="0"/>
              </a:rPr>
              <a:t>Pipes within </a:t>
            </a:r>
            <a:r>
              <a:rPr lang="en-CA" sz="2400" dirty="0" smtClean="0">
                <a:latin typeface="Georgia" pitchFamily="18" charset="0"/>
              </a:rPr>
              <a:t>10m</a:t>
            </a:r>
            <a:r>
              <a:rPr lang="en-CA" sz="2400" dirty="0">
                <a:latin typeface="Georgia" pitchFamily="18" charset="0"/>
              </a:rPr>
              <a:t>, </a:t>
            </a:r>
            <a:r>
              <a:rPr lang="en-CA" sz="2400" dirty="0" smtClean="0">
                <a:latin typeface="Georgia" pitchFamily="18" charset="0"/>
              </a:rPr>
              <a:t>15m</a:t>
            </a:r>
            <a:r>
              <a:rPr lang="en-CA" sz="2400" dirty="0">
                <a:latin typeface="Georgia" pitchFamily="18" charset="0"/>
              </a:rPr>
              <a:t>, and </a:t>
            </a:r>
            <a:r>
              <a:rPr lang="en-CA" sz="2400" dirty="0" smtClean="0">
                <a:latin typeface="Georgia" pitchFamily="18" charset="0"/>
              </a:rPr>
              <a:t>20m </a:t>
            </a:r>
            <a:r>
              <a:rPr lang="en-CA" sz="2400" dirty="0">
                <a:latin typeface="Georgia" pitchFamily="18" charset="0"/>
              </a:rPr>
              <a:t>of </a:t>
            </a:r>
            <a:r>
              <a:rPr lang="en-CA" sz="2400" dirty="0" smtClean="0">
                <a:latin typeface="Georgia" pitchFamily="18" charset="0"/>
              </a:rPr>
              <a:t>ponds/wetlands</a:t>
            </a:r>
            <a:endParaRPr lang="en-CA" sz="2400" dirty="0">
              <a:latin typeface="Georgia" pitchFamily="18" charset="0"/>
            </a:endParaRPr>
          </a:p>
          <a:p>
            <a:endParaRPr lang="en-CA" sz="2400" dirty="0">
              <a:latin typeface="Georgia" pitchFamily="18" charset="0"/>
            </a:endParaRPr>
          </a:p>
        </p:txBody>
      </p:sp>
      <p:sp>
        <p:nvSpPr>
          <p:cNvPr id="7" name="Slide Number Placeholder 6"/>
          <p:cNvSpPr>
            <a:spLocks noGrp="1"/>
          </p:cNvSpPr>
          <p:nvPr>
            <p:ph type="sldNum" sz="quarter" idx="12"/>
          </p:nvPr>
        </p:nvSpPr>
        <p:spPr/>
        <p:txBody>
          <a:bodyPr/>
          <a:lstStyle/>
          <a:p>
            <a:pPr>
              <a:defRPr/>
            </a:pPr>
            <a:fld id="{76649568-A14F-4F91-B04C-FE5C5EB5CD4B}" type="slidenum">
              <a:rPr lang="en-CA" smtClean="0"/>
              <a:pPr>
                <a:defRPr/>
              </a:pPr>
              <a:t>14</a:t>
            </a:fld>
            <a:endParaRPr lang="en-CA"/>
          </a:p>
        </p:txBody>
      </p:sp>
      <p:sp>
        <p:nvSpPr>
          <p:cNvPr id="2" name="Content Placeholder 1"/>
          <p:cNvSpPr>
            <a:spLocks noGrp="1"/>
          </p:cNvSpPr>
          <p:nvPr>
            <p:ph sz="half" idx="2"/>
          </p:nvPr>
        </p:nvSpPr>
        <p:spPr/>
        <p:txBody>
          <a:bodyPr/>
          <a:lstStyle/>
          <a:p>
            <a:endParaRPr lang="en-CA" dirty="0"/>
          </a:p>
        </p:txBody>
      </p:sp>
      <p:pic>
        <p:nvPicPr>
          <p:cNvPr id="37897" name="Picture 9" descr="C:\Users\User\Desktop\2016-09-26 13_05_53-QGIS 2.14.0-Essen - YYC_G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698405"/>
            <a:ext cx="6259513" cy="4581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CA"/>
              <a:t>Presentation</a:t>
            </a:r>
          </a:p>
        </p:txBody>
      </p:sp>
      <p:sp>
        <p:nvSpPr>
          <p:cNvPr id="40962" name="Rectangle 2"/>
          <p:cNvSpPr>
            <a:spLocks noGrp="1" noChangeArrowheads="1"/>
          </p:cNvSpPr>
          <p:nvPr>
            <p:ph type="title"/>
          </p:nvPr>
        </p:nvSpPr>
        <p:spPr>
          <a:xfrm>
            <a:off x="1763688" y="0"/>
            <a:ext cx="6912768" cy="1169368"/>
          </a:xfrm>
        </p:spPr>
        <p:txBody>
          <a:bodyPr/>
          <a:lstStyle/>
          <a:p>
            <a:r>
              <a:rPr lang="en-CA" sz="2800" b="1" dirty="0">
                <a:latin typeface="Georgia" pitchFamily="18" charset="0"/>
              </a:rPr>
              <a:t>Consequence TBL Cost Value Calculations – Proximity to Rivers</a:t>
            </a:r>
          </a:p>
        </p:txBody>
      </p:sp>
      <p:sp>
        <p:nvSpPr>
          <p:cNvPr id="40963" name="Rectangle 3"/>
          <p:cNvSpPr>
            <a:spLocks noGrp="1" noChangeArrowheads="1"/>
          </p:cNvSpPr>
          <p:nvPr>
            <p:ph type="body" idx="1"/>
          </p:nvPr>
        </p:nvSpPr>
        <p:spPr>
          <a:xfrm>
            <a:off x="395536" y="1556792"/>
            <a:ext cx="8147050" cy="4537075"/>
          </a:xfrm>
        </p:spPr>
        <p:txBody>
          <a:bodyPr/>
          <a:lstStyle/>
          <a:p>
            <a:r>
              <a:rPr lang="en-CA" sz="2400" dirty="0">
                <a:latin typeface="Georgia" pitchFamily="18" charset="0"/>
              </a:rPr>
              <a:t>Based on </a:t>
            </a:r>
            <a:r>
              <a:rPr lang="en-CA" sz="2400" dirty="0" smtClean="0">
                <a:latin typeface="Georgia" pitchFamily="18" charset="0"/>
              </a:rPr>
              <a:t>diameter: </a:t>
            </a:r>
            <a:r>
              <a:rPr lang="en-CA" sz="2400" dirty="0">
                <a:latin typeface="Georgia" pitchFamily="18" charset="0"/>
              </a:rPr>
              <a:t>Larger diameter, larger TBL value due to higher level of discharge</a:t>
            </a:r>
          </a:p>
          <a:p>
            <a:endParaRPr lang="en-CA" sz="2400" dirty="0">
              <a:latin typeface="Georgia" pitchFamily="18" charset="0"/>
            </a:endParaRPr>
          </a:p>
          <a:p>
            <a:r>
              <a:rPr lang="en-CA" sz="2400" dirty="0">
                <a:latin typeface="Georgia" pitchFamily="18" charset="0"/>
              </a:rPr>
              <a:t>Discharge into </a:t>
            </a:r>
            <a:r>
              <a:rPr lang="en-CA" sz="2400" dirty="0" smtClean="0">
                <a:latin typeface="Georgia" pitchFamily="18" charset="0"/>
              </a:rPr>
              <a:t>rivers/ponds/wetlands</a:t>
            </a:r>
            <a:endParaRPr lang="en-CA" sz="2400" dirty="0">
              <a:latin typeface="Georgia" pitchFamily="18" charset="0"/>
            </a:endParaRPr>
          </a:p>
          <a:p>
            <a:pPr lvl="1"/>
            <a:r>
              <a:rPr lang="en-CA" sz="2400" dirty="0" smtClean="0">
                <a:latin typeface="Georgia" pitchFamily="18" charset="0"/>
              </a:rPr>
              <a:t>Min. </a:t>
            </a:r>
            <a:r>
              <a:rPr lang="en-CA" sz="2400" dirty="0">
                <a:latin typeface="Georgia" pitchFamily="18" charset="0"/>
              </a:rPr>
              <a:t>TBL Cost: $10,000</a:t>
            </a:r>
          </a:p>
          <a:p>
            <a:pPr lvl="1"/>
            <a:r>
              <a:rPr lang="en-CA" sz="2400" dirty="0" smtClean="0">
                <a:latin typeface="Georgia" pitchFamily="18" charset="0"/>
              </a:rPr>
              <a:t>Max. </a:t>
            </a:r>
            <a:r>
              <a:rPr lang="en-CA" sz="2400" dirty="0">
                <a:latin typeface="Georgia" pitchFamily="18" charset="0"/>
              </a:rPr>
              <a:t>TBL Cost: $</a:t>
            </a:r>
            <a:r>
              <a:rPr lang="en-CA" sz="2400" dirty="0" smtClean="0">
                <a:latin typeface="Georgia" pitchFamily="18" charset="0"/>
              </a:rPr>
              <a:t>100,000</a:t>
            </a:r>
            <a:br>
              <a:rPr lang="en-CA" sz="2400" dirty="0" smtClean="0">
                <a:latin typeface="Georgia" pitchFamily="18" charset="0"/>
              </a:rPr>
            </a:br>
            <a:endParaRPr lang="en-CA" sz="2400" dirty="0" smtClean="0">
              <a:latin typeface="Georgia" pitchFamily="18" charset="0"/>
            </a:endParaRPr>
          </a:p>
          <a:p>
            <a:r>
              <a:rPr lang="en-CA" sz="2400" dirty="0" smtClean="0">
                <a:latin typeface="Georgia" pitchFamily="18" charset="0"/>
              </a:rPr>
              <a:t>Comes from 2006 desk study by management,</a:t>
            </a:r>
            <a:br>
              <a:rPr lang="en-CA" sz="2400" dirty="0" smtClean="0">
                <a:latin typeface="Georgia" pitchFamily="18" charset="0"/>
              </a:rPr>
            </a:br>
            <a:r>
              <a:rPr lang="en-CA" sz="2400" dirty="0" smtClean="0">
                <a:latin typeface="Georgia" pitchFamily="18" charset="0"/>
              </a:rPr>
              <a:t>Approved by directors</a:t>
            </a:r>
            <a:endParaRPr lang="en-CA" sz="2400" dirty="0">
              <a:latin typeface="Georgia" pitchFamily="18" charset="0"/>
            </a:endParaRPr>
          </a:p>
          <a:p>
            <a:pPr lvl="1"/>
            <a:endParaRPr lang="en-CA" sz="2400" dirty="0">
              <a:latin typeface="Georgia" pitchFamily="18" charset="0"/>
            </a:endParaRPr>
          </a:p>
          <a:p>
            <a:pPr lvl="1">
              <a:buFontTx/>
              <a:buNone/>
            </a:pPr>
            <a:endParaRPr lang="en-CA" sz="2400" dirty="0">
              <a:latin typeface="Georgia" pitchFamily="18" charset="0"/>
            </a:endParaRPr>
          </a:p>
          <a:p>
            <a:endParaRPr lang="en-CA" sz="2800" dirty="0">
              <a:latin typeface="Georgia" pitchFamily="18" charset="0"/>
            </a:endParaRPr>
          </a:p>
          <a:p>
            <a:pPr lvl="1"/>
            <a:endParaRPr lang="en-CA" dirty="0"/>
          </a:p>
        </p:txBody>
      </p:sp>
      <p:pic>
        <p:nvPicPr>
          <p:cNvPr id="40965" name="Picture 5"/>
          <p:cNvPicPr>
            <a:picLocks noChangeAspect="1" noChangeArrowheads="1"/>
          </p:cNvPicPr>
          <p:nvPr/>
        </p:nvPicPr>
        <p:blipFill>
          <a:blip r:embed="rId3" cstate="print"/>
          <a:srcRect/>
          <a:stretch>
            <a:fillRect/>
          </a:stretch>
        </p:blipFill>
        <p:spPr bwMode="auto">
          <a:xfrm>
            <a:off x="251520" y="5373216"/>
            <a:ext cx="8604250" cy="947737"/>
          </a:xfrm>
          <a:prstGeom prst="rect">
            <a:avLst/>
          </a:prstGeom>
          <a:noFill/>
        </p:spPr>
      </p:pic>
      <p:sp>
        <p:nvSpPr>
          <p:cNvPr id="7" name="Slide Number Placeholder 6"/>
          <p:cNvSpPr>
            <a:spLocks noGrp="1"/>
          </p:cNvSpPr>
          <p:nvPr>
            <p:ph type="sldNum" sz="quarter" idx="12"/>
          </p:nvPr>
        </p:nvSpPr>
        <p:spPr/>
        <p:txBody>
          <a:bodyPr/>
          <a:lstStyle/>
          <a:p>
            <a:pPr>
              <a:defRPr/>
            </a:pPr>
            <a:fld id="{2FE40B62-FC14-4694-81E6-C417126AC106}" type="slidenum">
              <a:rPr lang="en-CA" smtClean="0"/>
              <a:pPr>
                <a:defRPr/>
              </a:pPr>
              <a:t>15</a:t>
            </a:fld>
            <a:endParaRPr lang="en-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pPr>
              <a:defRPr/>
            </a:pPr>
            <a:r>
              <a:rPr lang="en-CA"/>
              <a:t>Presentation</a:t>
            </a:r>
          </a:p>
        </p:txBody>
      </p:sp>
      <p:sp>
        <p:nvSpPr>
          <p:cNvPr id="2" name="Title 1"/>
          <p:cNvSpPr>
            <a:spLocks noGrp="1"/>
          </p:cNvSpPr>
          <p:nvPr>
            <p:ph type="title" idx="4294967295"/>
          </p:nvPr>
        </p:nvSpPr>
        <p:spPr>
          <a:xfrm>
            <a:off x="936625" y="116632"/>
            <a:ext cx="8207375" cy="433388"/>
          </a:xfrm>
        </p:spPr>
        <p:txBody>
          <a:bodyPr>
            <a:normAutofit fontScale="90000"/>
          </a:bodyPr>
          <a:lstStyle/>
          <a:p>
            <a:r>
              <a:rPr lang="en-US" sz="2800" b="1" dirty="0">
                <a:latin typeface="Georgia" pitchFamily="18" charset="0"/>
              </a:rPr>
              <a:t>Proximity to </a:t>
            </a:r>
            <a:r>
              <a:rPr lang="en-US" sz="2800" b="1" dirty="0" smtClean="0">
                <a:latin typeface="Georgia" pitchFamily="18" charset="0"/>
              </a:rPr>
              <a:t>Rivers - Continued</a:t>
            </a:r>
            <a:endParaRPr lang="en-CA" sz="2800" b="1" dirty="0">
              <a:latin typeface="Georgia" pitchFamily="18" charset="0"/>
            </a:endParaRPr>
          </a:p>
        </p:txBody>
      </p:sp>
      <p:sp>
        <p:nvSpPr>
          <p:cNvPr id="8" name="Slide Number Placeholder 7"/>
          <p:cNvSpPr txBox="1">
            <a:spLocks noGrp="1"/>
          </p:cNvSpPr>
          <p:nvPr/>
        </p:nvSpPr>
        <p:spPr>
          <a:xfrm>
            <a:off x="6553200" y="6569075"/>
            <a:ext cx="2133600" cy="365125"/>
          </a:xfrm>
          <a:prstGeom prst="rect">
            <a:avLst/>
          </a:prstGeom>
          <a:noFill/>
        </p:spPr>
        <p:txBody>
          <a:bodyPr anchor="ctr"/>
          <a:lstStyle/>
          <a:p>
            <a:pPr algn="r" fontAlgn="auto">
              <a:spcBef>
                <a:spcPts val="0"/>
              </a:spcBef>
              <a:spcAft>
                <a:spcPts val="0"/>
              </a:spcAft>
              <a:defRPr/>
            </a:pPr>
            <a:fld id="{55EF61D3-F558-4AAB-B1C0-0D918F7C4B8F}" type="slidenum">
              <a:rPr lang="en-CA" sz="1200">
                <a:solidFill>
                  <a:schemeClr val="tx1">
                    <a:tint val="75000"/>
                  </a:schemeClr>
                </a:solidFill>
                <a:latin typeface="+mn-lt"/>
                <a:cs typeface="+mn-cs"/>
              </a:rPr>
              <a:pPr algn="r" fontAlgn="auto">
                <a:spcBef>
                  <a:spcPts val="0"/>
                </a:spcBef>
                <a:spcAft>
                  <a:spcPts val="0"/>
                </a:spcAft>
                <a:defRPr/>
              </a:pPr>
              <a:t>16</a:t>
            </a:fld>
            <a:endParaRPr lang="en-CA" sz="1200">
              <a:solidFill>
                <a:schemeClr val="tx1">
                  <a:tint val="75000"/>
                </a:schemeClr>
              </a:solidFill>
              <a:latin typeface="+mn-lt"/>
              <a:cs typeface="+mn-cs"/>
            </a:endParaRPr>
          </a:p>
        </p:txBody>
      </p:sp>
      <p:pic>
        <p:nvPicPr>
          <p:cNvPr id="13" name="Content Placeholder 6" descr="hydro.jpg"/>
          <p:cNvPicPr>
            <a:picLocks noChangeAspect="1"/>
          </p:cNvPicPr>
          <p:nvPr/>
        </p:nvPicPr>
        <p:blipFill>
          <a:blip r:embed="rId3" cstate="print"/>
          <a:stretch>
            <a:fillRect/>
          </a:stretch>
        </p:blipFill>
        <p:spPr>
          <a:xfrm>
            <a:off x="434918" y="1359699"/>
            <a:ext cx="4239756" cy="24829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conflength.jpg"/>
          <p:cNvPicPr>
            <a:picLocks noChangeAspect="1"/>
          </p:cNvPicPr>
          <p:nvPr/>
        </p:nvPicPr>
        <p:blipFill>
          <a:blip r:embed="rId4" cstate="print"/>
          <a:stretch>
            <a:fillRect/>
          </a:stretch>
        </p:blipFill>
        <p:spPr>
          <a:xfrm>
            <a:off x="5003800" y="1268413"/>
            <a:ext cx="3744913" cy="2635250"/>
          </a:xfrm>
          <a:prstGeom prst="rect">
            <a:avLst/>
          </a:prstGeom>
          <a:ln>
            <a:noFill/>
          </a:ln>
          <a:effectLst>
            <a:outerShdw blurRad="190500" algn="tl" rotWithShape="0">
              <a:srgbClr val="000000">
                <a:alpha val="70000"/>
              </a:srgbClr>
            </a:outerShdw>
          </a:effectLst>
        </p:spPr>
      </p:pic>
      <p:pic>
        <p:nvPicPr>
          <p:cNvPr id="49160" name="Picture 8"/>
          <p:cNvPicPr>
            <a:picLocks noChangeAspect="1" noChangeArrowheads="1"/>
          </p:cNvPicPr>
          <p:nvPr/>
        </p:nvPicPr>
        <p:blipFill>
          <a:blip r:embed="rId5" cstate="print"/>
          <a:srcRect/>
          <a:stretch>
            <a:fillRect/>
          </a:stretch>
        </p:blipFill>
        <p:spPr bwMode="auto">
          <a:xfrm>
            <a:off x="971550" y="3933825"/>
            <a:ext cx="6840538" cy="2681288"/>
          </a:xfrm>
          <a:prstGeom prst="rect">
            <a:avLst/>
          </a:prstGeom>
          <a:noFill/>
        </p:spPr>
      </p:pic>
      <p:sp>
        <p:nvSpPr>
          <p:cNvPr id="10" name="Slide Number Placeholder 9"/>
          <p:cNvSpPr>
            <a:spLocks noGrp="1"/>
          </p:cNvSpPr>
          <p:nvPr>
            <p:ph type="sldNum" sz="quarter" idx="12"/>
          </p:nvPr>
        </p:nvSpPr>
        <p:spPr/>
        <p:txBody>
          <a:bodyPr/>
          <a:lstStyle/>
          <a:p>
            <a:pPr>
              <a:defRPr/>
            </a:pPr>
            <a:fld id="{3710300A-EB88-4EA3-B5EF-80C6C2D4C31F}" type="slidenum">
              <a:rPr lang="en-CA" smtClean="0"/>
              <a:pPr>
                <a:defRPr/>
              </a:pPr>
              <a:t>16</a:t>
            </a:fld>
            <a:endParaRPr lang="en-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CA"/>
              <a:t>Presentation</a:t>
            </a:r>
          </a:p>
        </p:txBody>
      </p:sp>
      <p:sp>
        <p:nvSpPr>
          <p:cNvPr id="48130" name="Rectangle 2"/>
          <p:cNvSpPr>
            <a:spLocks noGrp="1" noChangeArrowheads="1"/>
          </p:cNvSpPr>
          <p:nvPr>
            <p:ph type="title"/>
          </p:nvPr>
        </p:nvSpPr>
        <p:spPr>
          <a:xfrm>
            <a:off x="1259632" y="44624"/>
            <a:ext cx="7416056" cy="1151533"/>
          </a:xfrm>
        </p:spPr>
        <p:txBody>
          <a:bodyPr/>
          <a:lstStyle/>
          <a:p>
            <a:r>
              <a:rPr lang="en-CA" sz="2800" b="1" dirty="0">
                <a:latin typeface="Georgia" pitchFamily="18" charset="0"/>
              </a:rPr>
              <a:t>Consequence TBL Cost Value Calculations – Proximity to Ponds/Wetlands</a:t>
            </a:r>
          </a:p>
        </p:txBody>
      </p:sp>
      <p:pic>
        <p:nvPicPr>
          <p:cNvPr id="48132" name="Picture 4"/>
          <p:cNvPicPr>
            <a:picLocks noChangeAspect="1" noChangeArrowheads="1"/>
          </p:cNvPicPr>
          <p:nvPr/>
        </p:nvPicPr>
        <p:blipFill>
          <a:blip r:embed="rId3" cstate="print"/>
          <a:srcRect/>
          <a:stretch>
            <a:fillRect/>
          </a:stretch>
        </p:blipFill>
        <p:spPr bwMode="auto">
          <a:xfrm>
            <a:off x="827088" y="1484784"/>
            <a:ext cx="7056437" cy="3121025"/>
          </a:xfrm>
          <a:prstGeom prst="rect">
            <a:avLst/>
          </a:prstGeom>
          <a:noFill/>
        </p:spPr>
      </p:pic>
      <p:pic>
        <p:nvPicPr>
          <p:cNvPr id="48133" name="Picture 2"/>
          <p:cNvPicPr>
            <a:picLocks noGrp="1" noChangeAspect="1" noChangeArrowheads="1"/>
          </p:cNvPicPr>
          <p:nvPr>
            <p:ph type="body" idx="1"/>
          </p:nvPr>
        </p:nvPicPr>
        <p:blipFill>
          <a:blip r:embed="rId4" cstate="print"/>
          <a:srcRect/>
          <a:stretch>
            <a:fillRect/>
          </a:stretch>
        </p:blipFill>
        <p:spPr>
          <a:xfrm>
            <a:off x="1692275" y="4653136"/>
            <a:ext cx="5400675" cy="1397000"/>
          </a:xfrm>
          <a:noFill/>
          <a:ln/>
        </p:spPr>
      </p:pic>
      <p:sp>
        <p:nvSpPr>
          <p:cNvPr id="7" name="Slide Number Placeholder 6"/>
          <p:cNvSpPr>
            <a:spLocks noGrp="1"/>
          </p:cNvSpPr>
          <p:nvPr>
            <p:ph type="sldNum" sz="quarter" idx="12"/>
          </p:nvPr>
        </p:nvSpPr>
        <p:spPr/>
        <p:txBody>
          <a:bodyPr/>
          <a:lstStyle/>
          <a:p>
            <a:pPr>
              <a:defRPr/>
            </a:pPr>
            <a:fld id="{2FE40B62-FC14-4694-81E6-C417126AC106}" type="slidenum">
              <a:rPr lang="en-CA" smtClean="0"/>
              <a:pPr>
                <a:defRPr/>
              </a:pPr>
              <a:t>17</a:t>
            </a:fld>
            <a:endParaRPr lang="en-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CA"/>
              <a:t>Presentation</a:t>
            </a:r>
          </a:p>
        </p:txBody>
      </p:sp>
      <p:sp>
        <p:nvSpPr>
          <p:cNvPr id="46082" name="Rectangle 2"/>
          <p:cNvSpPr>
            <a:spLocks noGrp="1" noChangeArrowheads="1"/>
          </p:cNvSpPr>
          <p:nvPr>
            <p:ph type="title"/>
          </p:nvPr>
        </p:nvSpPr>
        <p:spPr>
          <a:xfrm>
            <a:off x="2123728" y="-99392"/>
            <a:ext cx="6419627" cy="1297260"/>
          </a:xfrm>
        </p:spPr>
        <p:txBody>
          <a:bodyPr/>
          <a:lstStyle/>
          <a:p>
            <a:r>
              <a:rPr lang="en-CA" sz="2800" b="1" dirty="0">
                <a:latin typeface="Georgia" pitchFamily="18" charset="0"/>
              </a:rPr>
              <a:t>Proximity to Ponds/Wetlands - Continued</a:t>
            </a:r>
          </a:p>
        </p:txBody>
      </p:sp>
      <p:sp>
        <p:nvSpPr>
          <p:cNvPr id="46083" name="Rectangle 3"/>
          <p:cNvSpPr>
            <a:spLocks noGrp="1" noChangeArrowheads="1"/>
          </p:cNvSpPr>
          <p:nvPr>
            <p:ph type="body" idx="1"/>
          </p:nvPr>
        </p:nvSpPr>
        <p:spPr>
          <a:xfrm>
            <a:off x="179512" y="1124745"/>
            <a:ext cx="8784976" cy="4968552"/>
          </a:xfrm>
        </p:spPr>
        <p:txBody>
          <a:bodyPr/>
          <a:lstStyle/>
          <a:p>
            <a:endParaRPr lang="en-CA"/>
          </a:p>
          <a:p>
            <a:pPr lvl="1"/>
            <a:endParaRPr lang="en-CA"/>
          </a:p>
          <a:p>
            <a:endParaRPr lang="en-CA"/>
          </a:p>
        </p:txBody>
      </p:sp>
      <p:sp>
        <p:nvSpPr>
          <p:cNvPr id="7" name="Slide Number Placeholder 6"/>
          <p:cNvSpPr>
            <a:spLocks noGrp="1"/>
          </p:cNvSpPr>
          <p:nvPr>
            <p:ph type="sldNum" sz="quarter" idx="12"/>
          </p:nvPr>
        </p:nvSpPr>
        <p:spPr/>
        <p:txBody>
          <a:bodyPr/>
          <a:lstStyle/>
          <a:p>
            <a:pPr>
              <a:defRPr/>
            </a:pPr>
            <a:fld id="{2FE40B62-FC14-4694-81E6-C417126AC106}" type="slidenum">
              <a:rPr lang="en-CA" smtClean="0"/>
              <a:pPr>
                <a:defRPr/>
              </a:pPr>
              <a:t>18</a:t>
            </a:fld>
            <a:endParaRPr lang="en-CA"/>
          </a:p>
        </p:txBody>
      </p:sp>
      <p:pic>
        <p:nvPicPr>
          <p:cNvPr id="96257" name="Picture 1"/>
          <p:cNvPicPr>
            <a:picLocks noChangeAspect="1" noChangeArrowheads="1"/>
          </p:cNvPicPr>
          <p:nvPr/>
        </p:nvPicPr>
        <p:blipFill>
          <a:blip r:embed="rId3" cstate="print"/>
          <a:srcRect/>
          <a:stretch>
            <a:fillRect/>
          </a:stretch>
        </p:blipFill>
        <p:spPr bwMode="auto">
          <a:xfrm>
            <a:off x="209550" y="1247775"/>
            <a:ext cx="8724900"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CA"/>
              <a:t>Presentation</a:t>
            </a:r>
          </a:p>
        </p:txBody>
      </p:sp>
      <p:sp>
        <p:nvSpPr>
          <p:cNvPr id="52226" name="Rectangle 2"/>
          <p:cNvSpPr>
            <a:spLocks noGrp="1" noChangeArrowheads="1"/>
          </p:cNvSpPr>
          <p:nvPr>
            <p:ph type="title"/>
          </p:nvPr>
        </p:nvSpPr>
        <p:spPr>
          <a:xfrm>
            <a:off x="1835695" y="45219"/>
            <a:ext cx="6646317" cy="1007517"/>
          </a:xfrm>
        </p:spPr>
        <p:txBody>
          <a:bodyPr/>
          <a:lstStyle/>
          <a:p>
            <a:r>
              <a:rPr lang="en-CA" sz="2800" b="1" dirty="0">
                <a:latin typeface="Georgia" pitchFamily="18" charset="0"/>
              </a:rPr>
              <a:t>TBL Cost Due to Position under Major Roads (Traffic Impact)</a:t>
            </a:r>
          </a:p>
        </p:txBody>
      </p:sp>
      <p:sp>
        <p:nvSpPr>
          <p:cNvPr id="52229" name="Rectangle 5"/>
          <p:cNvSpPr>
            <a:spLocks noGrp="1" noChangeArrowheads="1"/>
          </p:cNvSpPr>
          <p:nvPr>
            <p:ph type="body" idx="1"/>
          </p:nvPr>
        </p:nvSpPr>
        <p:spPr>
          <a:xfrm>
            <a:off x="395536" y="1340768"/>
            <a:ext cx="8075613" cy="4065588"/>
          </a:xfrm>
        </p:spPr>
        <p:txBody>
          <a:bodyPr/>
          <a:lstStyle/>
          <a:p>
            <a:r>
              <a:rPr lang="en-CA" sz="2400" dirty="0">
                <a:latin typeface="Georgia" pitchFamily="18" charset="0"/>
              </a:rPr>
              <a:t> For larger roads (</a:t>
            </a:r>
            <a:r>
              <a:rPr lang="en-CA" sz="2400" dirty="0" err="1">
                <a:latin typeface="Georgia" pitchFamily="18" charset="0"/>
              </a:rPr>
              <a:t>Deerfoot</a:t>
            </a:r>
            <a:r>
              <a:rPr lang="en-CA" sz="2400" dirty="0">
                <a:latin typeface="Georgia" pitchFamily="18" charset="0"/>
              </a:rPr>
              <a:t>, </a:t>
            </a:r>
            <a:r>
              <a:rPr lang="en-CA" sz="2400" dirty="0" err="1">
                <a:latin typeface="Georgia" pitchFamily="18" charset="0"/>
              </a:rPr>
              <a:t>Crowchild</a:t>
            </a:r>
            <a:r>
              <a:rPr lang="en-CA" sz="2400" dirty="0">
                <a:latin typeface="Georgia" pitchFamily="18" charset="0"/>
              </a:rPr>
              <a:t>), below cost is divided by 2</a:t>
            </a:r>
          </a:p>
          <a:p>
            <a:pPr>
              <a:buFontTx/>
              <a:buNone/>
            </a:pPr>
            <a:endParaRPr lang="en-CA" sz="2400" dirty="0">
              <a:latin typeface="Georgia" pitchFamily="18" charset="0"/>
            </a:endParaRPr>
          </a:p>
          <a:p>
            <a:r>
              <a:rPr lang="en-CA" sz="2400" dirty="0">
                <a:latin typeface="Georgia" pitchFamily="18" charset="0"/>
              </a:rPr>
              <a:t>Includes cost for traffic control/detour/road closure</a:t>
            </a:r>
          </a:p>
        </p:txBody>
      </p:sp>
      <p:pic>
        <p:nvPicPr>
          <p:cNvPr id="52230" name="Picture 6"/>
          <p:cNvPicPr>
            <a:picLocks noChangeAspect="1" noChangeArrowheads="1"/>
          </p:cNvPicPr>
          <p:nvPr/>
        </p:nvPicPr>
        <p:blipFill>
          <a:blip r:embed="rId3" cstate="print"/>
          <a:srcRect/>
          <a:stretch>
            <a:fillRect/>
          </a:stretch>
        </p:blipFill>
        <p:spPr bwMode="auto">
          <a:xfrm>
            <a:off x="611560" y="3573016"/>
            <a:ext cx="7561262" cy="715963"/>
          </a:xfrm>
          <a:prstGeom prst="rect">
            <a:avLst/>
          </a:prstGeom>
          <a:noFill/>
        </p:spPr>
      </p:pic>
      <p:sp>
        <p:nvSpPr>
          <p:cNvPr id="7" name="Slide Number Placeholder 6"/>
          <p:cNvSpPr>
            <a:spLocks noGrp="1"/>
          </p:cNvSpPr>
          <p:nvPr>
            <p:ph type="sldNum" sz="quarter" idx="12"/>
          </p:nvPr>
        </p:nvSpPr>
        <p:spPr/>
        <p:txBody>
          <a:bodyPr/>
          <a:lstStyle/>
          <a:p>
            <a:pPr>
              <a:defRPr/>
            </a:pPr>
            <a:fld id="{2FE40B62-FC14-4694-81E6-C417126AC106}" type="slidenum">
              <a:rPr lang="en-CA" smtClean="0"/>
              <a:pPr>
                <a:defRPr/>
              </a:pPr>
              <a:t>19</a:t>
            </a:fld>
            <a:endParaRPr lang="en-C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CA"/>
              <a:t>Presentation</a:t>
            </a:r>
          </a:p>
        </p:txBody>
      </p:sp>
      <p:sp>
        <p:nvSpPr>
          <p:cNvPr id="9218" name="Rectangle 2"/>
          <p:cNvSpPr>
            <a:spLocks noGrp="1" noChangeArrowheads="1"/>
          </p:cNvSpPr>
          <p:nvPr>
            <p:ph type="title"/>
          </p:nvPr>
        </p:nvSpPr>
        <p:spPr>
          <a:xfrm>
            <a:off x="755576" y="116632"/>
            <a:ext cx="7908925" cy="863600"/>
          </a:xfrm>
        </p:spPr>
        <p:txBody>
          <a:bodyPr/>
          <a:lstStyle/>
          <a:p>
            <a:r>
              <a:rPr lang="en-CA" sz="3200" b="1" dirty="0" smtClean="0">
                <a:latin typeface="Georgia" pitchFamily="18" charset="0"/>
              </a:rPr>
              <a:t>Agenda</a:t>
            </a:r>
            <a:endParaRPr lang="en-CA" sz="3200" b="1" dirty="0">
              <a:latin typeface="Georgia" pitchFamily="18" charset="0"/>
            </a:endParaRPr>
          </a:p>
        </p:txBody>
      </p:sp>
      <p:sp>
        <p:nvSpPr>
          <p:cNvPr id="9219" name="Rectangle 3"/>
          <p:cNvSpPr>
            <a:spLocks noGrp="1" noChangeArrowheads="1"/>
          </p:cNvSpPr>
          <p:nvPr>
            <p:ph type="body" idx="1"/>
          </p:nvPr>
        </p:nvSpPr>
        <p:spPr>
          <a:xfrm>
            <a:off x="395536" y="836712"/>
            <a:ext cx="8207946" cy="5400600"/>
          </a:xfrm>
        </p:spPr>
        <p:txBody>
          <a:bodyPr/>
          <a:lstStyle/>
          <a:p>
            <a:pPr>
              <a:buFontTx/>
              <a:buNone/>
            </a:pPr>
            <a:endParaRPr lang="en-CA" sz="2800" dirty="0">
              <a:latin typeface="Georgia" pitchFamily="18" charset="0"/>
            </a:endParaRPr>
          </a:p>
          <a:p>
            <a:pPr lvl="1"/>
            <a:r>
              <a:rPr lang="en-US" sz="2400" b="1" dirty="0" smtClean="0">
                <a:latin typeface="Georgia" pitchFamily="18" charset="0"/>
              </a:rPr>
              <a:t>Rationale</a:t>
            </a:r>
            <a:r>
              <a:rPr lang="en-US" sz="2400" dirty="0" smtClean="0">
                <a:latin typeface="Georgia" pitchFamily="18" charset="0"/>
              </a:rPr>
              <a:t>     		What is this all for?</a:t>
            </a:r>
            <a:br>
              <a:rPr lang="en-US" sz="2400" dirty="0" smtClean="0">
                <a:latin typeface="Georgia" pitchFamily="18" charset="0"/>
              </a:rPr>
            </a:br>
            <a:endParaRPr lang="en-US" sz="2400" dirty="0" smtClean="0">
              <a:latin typeface="Georgia" pitchFamily="18" charset="0"/>
            </a:endParaRPr>
          </a:p>
          <a:p>
            <a:pPr lvl="1"/>
            <a:r>
              <a:rPr lang="en-US" sz="2400" b="1" dirty="0" smtClean="0">
                <a:latin typeface="Georgia" pitchFamily="18" charset="0"/>
              </a:rPr>
              <a:t>Methodology</a:t>
            </a:r>
            <a:r>
              <a:rPr lang="en-US" sz="2400" dirty="0" smtClean="0">
                <a:latin typeface="Georgia" pitchFamily="18" charset="0"/>
              </a:rPr>
              <a:t>	How do we do it?</a:t>
            </a:r>
          </a:p>
          <a:p>
            <a:pPr lvl="2"/>
            <a:r>
              <a:rPr lang="en-US" sz="2000" b="1" dirty="0" smtClean="0">
                <a:latin typeface="Georgia" pitchFamily="18" charset="0"/>
              </a:rPr>
              <a:t>Criteria</a:t>
            </a:r>
            <a:r>
              <a:rPr lang="en-US" sz="2000" dirty="0" smtClean="0">
                <a:latin typeface="Georgia" pitchFamily="18" charset="0"/>
              </a:rPr>
              <a:t>			What information was used?</a:t>
            </a:r>
          </a:p>
          <a:p>
            <a:pPr lvl="2"/>
            <a:r>
              <a:rPr lang="en-US" sz="2000" b="1" dirty="0" smtClean="0">
                <a:latin typeface="Georgia" pitchFamily="18" charset="0"/>
              </a:rPr>
              <a:t>GIS Analysis</a:t>
            </a:r>
            <a:r>
              <a:rPr lang="en-US" sz="2000" dirty="0" smtClean="0">
                <a:latin typeface="Georgia" pitchFamily="18" charset="0"/>
              </a:rPr>
              <a:t>		High-Tech made it cheap</a:t>
            </a:r>
            <a:br>
              <a:rPr lang="en-US" sz="2000" dirty="0" smtClean="0">
                <a:latin typeface="Georgia" pitchFamily="18" charset="0"/>
              </a:rPr>
            </a:br>
            <a:endParaRPr lang="en-US" sz="2000" dirty="0" smtClean="0">
              <a:latin typeface="Georgia" pitchFamily="18" charset="0"/>
            </a:endParaRPr>
          </a:p>
          <a:p>
            <a:pPr lvl="1"/>
            <a:r>
              <a:rPr lang="en-US" sz="2400" b="1" dirty="0" smtClean="0">
                <a:latin typeface="Georgia" pitchFamily="18" charset="0"/>
              </a:rPr>
              <a:t>TBL Calculations</a:t>
            </a:r>
            <a:r>
              <a:rPr lang="en-US" sz="2400" dirty="0" smtClean="0">
                <a:latin typeface="Georgia" pitchFamily="18" charset="0"/>
              </a:rPr>
              <a:t>	Policy enshrined in math</a:t>
            </a:r>
          </a:p>
          <a:p>
            <a:pPr marL="457200" lvl="1" indent="0">
              <a:buNone/>
            </a:pPr>
            <a:endParaRPr lang="en-US" sz="2400" dirty="0" smtClean="0">
              <a:latin typeface="Georgia" pitchFamily="18" charset="0"/>
            </a:endParaRPr>
          </a:p>
          <a:p>
            <a:pPr lvl="1"/>
            <a:r>
              <a:rPr lang="en-US" sz="2400" b="1" dirty="0" smtClean="0">
                <a:latin typeface="Georgia" pitchFamily="18" charset="0"/>
              </a:rPr>
              <a:t>Probability </a:t>
            </a:r>
            <a:r>
              <a:rPr lang="en-US" sz="2400" b="1" dirty="0">
                <a:latin typeface="Georgia" pitchFamily="18" charset="0"/>
              </a:rPr>
              <a:t>of Structural Failure</a:t>
            </a:r>
          </a:p>
          <a:p>
            <a:pPr lvl="1"/>
            <a:r>
              <a:rPr lang="en-US" sz="2400" b="1" dirty="0">
                <a:latin typeface="Georgia" pitchFamily="18" charset="0"/>
              </a:rPr>
              <a:t>Probability of Operational </a:t>
            </a:r>
            <a:r>
              <a:rPr lang="en-US" sz="2400" b="1" dirty="0" smtClean="0">
                <a:latin typeface="Georgia" pitchFamily="18" charset="0"/>
              </a:rPr>
              <a:t>Failure</a:t>
            </a:r>
          </a:p>
          <a:p>
            <a:pPr lvl="1"/>
            <a:endParaRPr lang="en-US" sz="2400" dirty="0">
              <a:latin typeface="Georgia" pitchFamily="18" charset="0"/>
            </a:endParaRPr>
          </a:p>
          <a:p>
            <a:pPr lvl="1"/>
            <a:r>
              <a:rPr lang="en-US" sz="2400" b="1" dirty="0">
                <a:latin typeface="Georgia" pitchFamily="18" charset="0"/>
              </a:rPr>
              <a:t>Results and Conclusions</a:t>
            </a:r>
            <a:endParaRPr lang="en-CA" sz="2400" b="1" dirty="0">
              <a:latin typeface="Georgia" pitchFamily="18" charset="0"/>
            </a:endParaRPr>
          </a:p>
          <a:p>
            <a:pPr lvl="1"/>
            <a:endParaRPr lang="en-CA" dirty="0">
              <a:latin typeface="Georgia" pitchFamily="18" charset="0"/>
            </a:endParaRPr>
          </a:p>
          <a:p>
            <a:pPr lvl="1">
              <a:buFontTx/>
              <a:buNone/>
            </a:pPr>
            <a:endParaRPr lang="en-CA" dirty="0">
              <a:latin typeface="Georgia" pitchFamily="18" charset="0"/>
            </a:endParaRPr>
          </a:p>
        </p:txBody>
      </p:sp>
      <p:sp>
        <p:nvSpPr>
          <p:cNvPr id="6" name="Slide Number Placeholder 5"/>
          <p:cNvSpPr>
            <a:spLocks noGrp="1"/>
          </p:cNvSpPr>
          <p:nvPr>
            <p:ph type="sldNum" sz="quarter" idx="12"/>
          </p:nvPr>
        </p:nvSpPr>
        <p:spPr/>
        <p:txBody>
          <a:bodyPr/>
          <a:lstStyle/>
          <a:p>
            <a:pPr>
              <a:defRPr/>
            </a:pPr>
            <a:fld id="{2FE40B62-FC14-4694-81E6-C417126AC106}" type="slidenum">
              <a:rPr lang="en-CA" smtClean="0"/>
              <a:pPr>
                <a:defRPr/>
              </a:pPr>
              <a:t>2</a:t>
            </a:fld>
            <a:endParaRPr lang="en-CA"/>
          </a:p>
        </p:txBody>
      </p:sp>
      <p:sp>
        <p:nvSpPr>
          <p:cNvPr id="2" name="TextBox 1"/>
          <p:cNvSpPr txBox="1"/>
          <p:nvPr/>
        </p:nvSpPr>
        <p:spPr>
          <a:xfrm>
            <a:off x="6732240" y="4581128"/>
            <a:ext cx="2016224" cy="646331"/>
          </a:xfrm>
          <a:prstGeom prst="rect">
            <a:avLst/>
          </a:prstGeom>
          <a:noFill/>
        </p:spPr>
        <p:txBody>
          <a:bodyPr wrap="square" rtlCol="0">
            <a:spAutoFit/>
          </a:bodyPr>
          <a:lstStyle/>
          <a:p>
            <a:r>
              <a:rPr lang="en-CA" dirty="0" smtClean="0">
                <a:latin typeface="Georgia" panose="02040502050405020303" pitchFamily="18" charset="0"/>
              </a:rPr>
              <a:t>The other half of risk calculation</a:t>
            </a:r>
            <a:endParaRPr lang="en-CA"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CA"/>
              <a:t>Presentation</a:t>
            </a:r>
          </a:p>
        </p:txBody>
      </p:sp>
      <p:sp>
        <p:nvSpPr>
          <p:cNvPr id="53250" name="Rectangle 2"/>
          <p:cNvSpPr>
            <a:spLocks noGrp="1" noChangeArrowheads="1"/>
          </p:cNvSpPr>
          <p:nvPr>
            <p:ph type="title"/>
          </p:nvPr>
        </p:nvSpPr>
        <p:spPr>
          <a:xfrm>
            <a:off x="2051720" y="-27384"/>
            <a:ext cx="6696744" cy="1080666"/>
          </a:xfrm>
        </p:spPr>
        <p:txBody>
          <a:bodyPr/>
          <a:lstStyle/>
          <a:p>
            <a:r>
              <a:rPr lang="en-CA" sz="2800" b="1" dirty="0">
                <a:latin typeface="Georgia" pitchFamily="18" charset="0"/>
              </a:rPr>
              <a:t>TBL Cost Due to Position under Major Roads (Traffic Impact)</a:t>
            </a:r>
          </a:p>
        </p:txBody>
      </p:sp>
      <p:pic>
        <p:nvPicPr>
          <p:cNvPr id="8" name="Content Placeholder 7" descr="Untitled.png"/>
          <p:cNvPicPr>
            <a:picLocks noGrp="1" noChangeAspect="1" noChangeArrowheads="1"/>
          </p:cNvPicPr>
          <p:nvPr>
            <p:ph type="body" idx="1"/>
          </p:nvPr>
        </p:nvPicPr>
        <p:blipFill>
          <a:blip r:embed="rId3" cstate="print"/>
          <a:srcRect/>
          <a:stretch>
            <a:fillRect/>
          </a:stretch>
        </p:blipFill>
        <p:spPr>
          <a:xfrm>
            <a:off x="899592" y="1196752"/>
            <a:ext cx="7416800" cy="4725987"/>
          </a:xfrm>
          <a:noFill/>
          <a:ln/>
        </p:spPr>
      </p:pic>
      <p:sp>
        <p:nvSpPr>
          <p:cNvPr id="6" name="Slide Number Placeholder 5"/>
          <p:cNvSpPr>
            <a:spLocks noGrp="1"/>
          </p:cNvSpPr>
          <p:nvPr>
            <p:ph type="sldNum" sz="quarter" idx="12"/>
          </p:nvPr>
        </p:nvSpPr>
        <p:spPr/>
        <p:txBody>
          <a:bodyPr/>
          <a:lstStyle/>
          <a:p>
            <a:pPr>
              <a:defRPr/>
            </a:pPr>
            <a:fld id="{2FE40B62-FC14-4694-81E6-C417126AC106}" type="slidenum">
              <a:rPr lang="en-CA" smtClean="0"/>
              <a:pPr>
                <a:defRPr/>
              </a:pPr>
              <a:t>20</a:t>
            </a:fld>
            <a:endParaRPr lang="en-C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CA"/>
              <a:t>Presentation</a:t>
            </a:r>
          </a:p>
        </p:txBody>
      </p:sp>
      <p:sp>
        <p:nvSpPr>
          <p:cNvPr id="54274" name="Rectangle 2"/>
          <p:cNvSpPr>
            <a:spLocks noGrp="1" noChangeArrowheads="1"/>
          </p:cNvSpPr>
          <p:nvPr>
            <p:ph type="title"/>
          </p:nvPr>
        </p:nvSpPr>
        <p:spPr>
          <a:xfrm>
            <a:off x="1979712" y="188640"/>
            <a:ext cx="6480076" cy="647601"/>
          </a:xfrm>
        </p:spPr>
        <p:txBody>
          <a:bodyPr/>
          <a:lstStyle/>
          <a:p>
            <a:r>
              <a:rPr lang="en-CA" sz="2800" b="1" dirty="0">
                <a:latin typeface="Georgia" pitchFamily="18" charset="0"/>
              </a:rPr>
              <a:t>TBL Cost due to Position </a:t>
            </a:r>
            <a:r>
              <a:rPr lang="en-CA" sz="2800" b="1" dirty="0" smtClean="0">
                <a:latin typeface="Georgia" pitchFamily="18" charset="0"/>
              </a:rPr>
              <a:t>under </a:t>
            </a:r>
            <a:r>
              <a:rPr lang="en-CA" sz="2800" b="1" dirty="0">
                <a:latin typeface="Georgia" pitchFamily="18" charset="0"/>
              </a:rPr>
              <a:t>LRT/CPR</a:t>
            </a:r>
          </a:p>
        </p:txBody>
      </p:sp>
      <p:sp>
        <p:nvSpPr>
          <p:cNvPr id="54275" name="Rectangle 3"/>
          <p:cNvSpPr>
            <a:spLocks noGrp="1" noChangeArrowheads="1"/>
          </p:cNvSpPr>
          <p:nvPr>
            <p:ph type="body" idx="1"/>
          </p:nvPr>
        </p:nvSpPr>
        <p:spPr>
          <a:xfrm>
            <a:off x="323528" y="1168871"/>
            <a:ext cx="8518525" cy="4924425"/>
          </a:xfrm>
        </p:spPr>
        <p:txBody>
          <a:bodyPr/>
          <a:lstStyle/>
          <a:p>
            <a:r>
              <a:rPr lang="en-CA" sz="2400" dirty="0">
                <a:latin typeface="Georgia" pitchFamily="18" charset="0"/>
              </a:rPr>
              <a:t>$1,000,000 for a sanitary main intersecting with LRT/CPR, and </a:t>
            </a:r>
            <a:r>
              <a:rPr lang="en-CA" sz="2400" dirty="0" smtClean="0">
                <a:latin typeface="Georgia" pitchFamily="18" charset="0"/>
              </a:rPr>
              <a:t>diameter&gt;525mm</a:t>
            </a:r>
            <a:endParaRPr lang="en-CA" sz="2400" dirty="0">
              <a:latin typeface="Georgia" pitchFamily="18" charset="0"/>
            </a:endParaRPr>
          </a:p>
          <a:p>
            <a:pPr>
              <a:buFontTx/>
              <a:buNone/>
            </a:pPr>
            <a:endParaRPr lang="en-CA" sz="2400" dirty="0">
              <a:latin typeface="Georgia" pitchFamily="18" charset="0"/>
            </a:endParaRPr>
          </a:p>
          <a:p>
            <a:r>
              <a:rPr lang="en-CA" sz="2400" dirty="0">
                <a:latin typeface="Georgia" pitchFamily="18" charset="0"/>
              </a:rPr>
              <a:t> $50,000 for a sanitary main intersecting with LRT/CPR, and diameter =&lt; </a:t>
            </a:r>
            <a:r>
              <a:rPr lang="en-CA" sz="2400" dirty="0" smtClean="0">
                <a:latin typeface="Georgia" pitchFamily="18" charset="0"/>
              </a:rPr>
              <a:t>525mm</a:t>
            </a:r>
            <a:endParaRPr lang="en-CA" sz="2400" dirty="0">
              <a:latin typeface="Georgia" pitchFamily="18" charset="0"/>
            </a:endParaRPr>
          </a:p>
          <a:p>
            <a:pPr>
              <a:buFontTx/>
              <a:buNone/>
            </a:pPr>
            <a:endParaRPr lang="en-CA" sz="2400" dirty="0">
              <a:latin typeface="Georgia" pitchFamily="18" charset="0"/>
            </a:endParaRPr>
          </a:p>
          <a:p>
            <a:pPr marL="457200" lvl="1" indent="0">
              <a:buNone/>
            </a:pPr>
            <a:r>
              <a:rPr lang="en-CA" sz="2400" dirty="0" smtClean="0">
                <a:latin typeface="Georgia" pitchFamily="18" charset="0"/>
              </a:rPr>
              <a:t>Also based on 2006 study, director-approved policy</a:t>
            </a:r>
          </a:p>
          <a:p>
            <a:pPr marL="457200" lvl="1" indent="0">
              <a:buNone/>
            </a:pPr>
            <a:endParaRPr lang="en-CA" sz="2400" dirty="0">
              <a:latin typeface="Georgia" pitchFamily="18" charset="0"/>
            </a:endParaRPr>
          </a:p>
          <a:p>
            <a:pPr marL="457200" lvl="1" indent="0">
              <a:buNone/>
            </a:pPr>
            <a:r>
              <a:rPr lang="en-CA" sz="2400" dirty="0" smtClean="0">
                <a:latin typeface="Georgia" pitchFamily="18" charset="0"/>
              </a:rPr>
              <a:t>Reflects extra </a:t>
            </a:r>
            <a:r>
              <a:rPr lang="en-CA" sz="2400" dirty="0">
                <a:latin typeface="Georgia" pitchFamily="18" charset="0"/>
              </a:rPr>
              <a:t>construction costs where failure cannot damage the track but repair would need pipe bursting or other trenchless options</a:t>
            </a:r>
          </a:p>
        </p:txBody>
      </p:sp>
      <p:sp>
        <p:nvSpPr>
          <p:cNvPr id="6" name="Slide Number Placeholder 5"/>
          <p:cNvSpPr>
            <a:spLocks noGrp="1"/>
          </p:cNvSpPr>
          <p:nvPr>
            <p:ph type="sldNum" sz="quarter" idx="12"/>
          </p:nvPr>
        </p:nvSpPr>
        <p:spPr/>
        <p:txBody>
          <a:bodyPr/>
          <a:lstStyle/>
          <a:p>
            <a:pPr>
              <a:defRPr/>
            </a:pPr>
            <a:fld id="{2FE40B62-FC14-4694-81E6-C417126AC106}" type="slidenum">
              <a:rPr lang="en-CA" smtClean="0"/>
              <a:pPr>
                <a:defRPr/>
              </a:pPr>
              <a:t>21</a:t>
            </a:fld>
            <a:endParaRPr lang="en-C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CA"/>
              <a:t>Presentation</a:t>
            </a:r>
          </a:p>
        </p:txBody>
      </p:sp>
      <p:sp>
        <p:nvSpPr>
          <p:cNvPr id="55298" name="Rectangle 2"/>
          <p:cNvSpPr>
            <a:spLocks noGrp="1" noChangeArrowheads="1"/>
          </p:cNvSpPr>
          <p:nvPr>
            <p:ph type="title"/>
          </p:nvPr>
        </p:nvSpPr>
        <p:spPr>
          <a:xfrm>
            <a:off x="2066776" y="0"/>
            <a:ext cx="7077224" cy="1008658"/>
          </a:xfrm>
        </p:spPr>
        <p:txBody>
          <a:bodyPr/>
          <a:lstStyle/>
          <a:p>
            <a:r>
              <a:rPr lang="en-CA" sz="2800" b="1" dirty="0">
                <a:latin typeface="Georgia" pitchFamily="18" charset="0"/>
              </a:rPr>
              <a:t>TBL Cost due to Backup into Services</a:t>
            </a:r>
          </a:p>
        </p:txBody>
      </p:sp>
      <p:sp>
        <p:nvSpPr>
          <p:cNvPr id="55299" name="Rectangle 3"/>
          <p:cNvSpPr>
            <a:spLocks noGrp="1" noChangeArrowheads="1"/>
          </p:cNvSpPr>
          <p:nvPr>
            <p:ph type="body" idx="1"/>
          </p:nvPr>
        </p:nvSpPr>
        <p:spPr>
          <a:xfrm>
            <a:off x="611560" y="1340768"/>
            <a:ext cx="7991475" cy="4165600"/>
          </a:xfrm>
        </p:spPr>
        <p:txBody>
          <a:bodyPr/>
          <a:lstStyle/>
          <a:p>
            <a:r>
              <a:rPr lang="en-CA" sz="2400" dirty="0">
                <a:latin typeface="Georgia" pitchFamily="18" charset="0"/>
              </a:rPr>
              <a:t>Based on </a:t>
            </a:r>
            <a:r>
              <a:rPr lang="en-CA" sz="2400" dirty="0" smtClean="0">
                <a:latin typeface="Georgia" pitchFamily="18" charset="0"/>
              </a:rPr>
              <a:t>diameter: </a:t>
            </a:r>
            <a:r>
              <a:rPr lang="en-CA" sz="2400" dirty="0">
                <a:latin typeface="Georgia" pitchFamily="18" charset="0"/>
              </a:rPr>
              <a:t>Larger diameter, larger TBL value due to </a:t>
            </a:r>
            <a:r>
              <a:rPr lang="en-CA" sz="2400" dirty="0" smtClean="0">
                <a:latin typeface="Georgia" pitchFamily="18" charset="0"/>
              </a:rPr>
              <a:t>higher level of </a:t>
            </a:r>
            <a:r>
              <a:rPr lang="en-CA" sz="2400" dirty="0">
                <a:latin typeface="Georgia" pitchFamily="18" charset="0"/>
              </a:rPr>
              <a:t>backup</a:t>
            </a:r>
          </a:p>
          <a:p>
            <a:pPr lvl="1"/>
            <a:r>
              <a:rPr lang="en-CA" sz="2400" dirty="0" smtClean="0">
                <a:latin typeface="Georgia" pitchFamily="18" charset="0"/>
              </a:rPr>
              <a:t>Min. </a:t>
            </a:r>
            <a:r>
              <a:rPr lang="en-CA" sz="2400" dirty="0">
                <a:latin typeface="Georgia" pitchFamily="18" charset="0"/>
              </a:rPr>
              <a:t>TBL Cost: $1,000</a:t>
            </a:r>
          </a:p>
          <a:p>
            <a:pPr lvl="1"/>
            <a:r>
              <a:rPr lang="en-CA" sz="2400" dirty="0" smtClean="0">
                <a:latin typeface="Georgia" pitchFamily="18" charset="0"/>
              </a:rPr>
              <a:t>Max. TBL </a:t>
            </a:r>
            <a:r>
              <a:rPr lang="en-CA" sz="2400" dirty="0">
                <a:latin typeface="Georgia" pitchFamily="18" charset="0"/>
              </a:rPr>
              <a:t>Cost: $</a:t>
            </a:r>
            <a:r>
              <a:rPr lang="en-CA" sz="2400" dirty="0" smtClean="0">
                <a:latin typeface="Georgia" pitchFamily="18" charset="0"/>
              </a:rPr>
              <a:t>10,000</a:t>
            </a:r>
          </a:p>
          <a:p>
            <a:pPr lvl="1"/>
            <a:endParaRPr lang="en-CA" sz="2400" dirty="0">
              <a:latin typeface="Georgia" pitchFamily="18" charset="0"/>
            </a:endParaRPr>
          </a:p>
          <a:p>
            <a:r>
              <a:rPr lang="en-CA" sz="2400" dirty="0" smtClean="0">
                <a:latin typeface="Georgia" pitchFamily="18" charset="0"/>
              </a:rPr>
              <a:t>Takes </a:t>
            </a:r>
            <a:r>
              <a:rPr lang="en-CA" sz="2400" dirty="0">
                <a:latin typeface="Georgia" pitchFamily="18" charset="0"/>
              </a:rPr>
              <a:t>into account 2 components:</a:t>
            </a:r>
          </a:p>
          <a:p>
            <a:pPr lvl="1"/>
            <a:r>
              <a:rPr lang="en-CA" sz="2400" dirty="0">
                <a:latin typeface="Georgia" pitchFamily="18" charset="0"/>
              </a:rPr>
              <a:t>Impact of backup on “Upstream” residents</a:t>
            </a:r>
          </a:p>
          <a:p>
            <a:pPr lvl="1"/>
            <a:r>
              <a:rPr lang="en-CA" sz="2400" dirty="0">
                <a:latin typeface="Georgia" pitchFamily="18" charset="0"/>
              </a:rPr>
              <a:t>Impact of backup on a pipe’s own services</a:t>
            </a:r>
          </a:p>
          <a:p>
            <a:endParaRPr lang="en-CA" dirty="0"/>
          </a:p>
          <a:p>
            <a:pPr lvl="1">
              <a:buFontTx/>
              <a:buNone/>
            </a:pPr>
            <a:endParaRPr lang="en-CA" dirty="0"/>
          </a:p>
          <a:p>
            <a:pPr>
              <a:buFontTx/>
              <a:buNone/>
            </a:pPr>
            <a:endParaRPr lang="en-CA" dirty="0"/>
          </a:p>
        </p:txBody>
      </p:sp>
      <p:pic>
        <p:nvPicPr>
          <p:cNvPr id="55300" name="Picture 4"/>
          <p:cNvPicPr>
            <a:picLocks noChangeAspect="1" noChangeArrowheads="1"/>
          </p:cNvPicPr>
          <p:nvPr/>
        </p:nvPicPr>
        <p:blipFill>
          <a:blip r:embed="rId3" cstate="print"/>
          <a:srcRect/>
          <a:stretch>
            <a:fillRect/>
          </a:stretch>
        </p:blipFill>
        <p:spPr bwMode="auto">
          <a:xfrm>
            <a:off x="683568" y="5085184"/>
            <a:ext cx="7920037" cy="792162"/>
          </a:xfrm>
          <a:prstGeom prst="rect">
            <a:avLst/>
          </a:prstGeom>
          <a:noFill/>
        </p:spPr>
      </p:pic>
      <p:sp>
        <p:nvSpPr>
          <p:cNvPr id="7" name="Slide Number Placeholder 6"/>
          <p:cNvSpPr>
            <a:spLocks noGrp="1"/>
          </p:cNvSpPr>
          <p:nvPr>
            <p:ph type="sldNum" sz="quarter" idx="12"/>
          </p:nvPr>
        </p:nvSpPr>
        <p:spPr/>
        <p:txBody>
          <a:bodyPr/>
          <a:lstStyle/>
          <a:p>
            <a:pPr>
              <a:defRPr/>
            </a:pPr>
            <a:fld id="{2FE40B62-FC14-4694-81E6-C417126AC106}" type="slidenum">
              <a:rPr lang="en-CA" smtClean="0"/>
              <a:pPr>
                <a:defRPr/>
              </a:pPr>
              <a:t>22</a:t>
            </a:fld>
            <a:endParaRPr lang="en-C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CA"/>
              <a:t>Presentation</a:t>
            </a:r>
          </a:p>
        </p:txBody>
      </p:sp>
      <p:sp>
        <p:nvSpPr>
          <p:cNvPr id="62466" name="Rectangle 2"/>
          <p:cNvSpPr>
            <a:spLocks noGrp="1" noChangeArrowheads="1"/>
          </p:cNvSpPr>
          <p:nvPr>
            <p:ph type="title"/>
          </p:nvPr>
        </p:nvSpPr>
        <p:spPr>
          <a:xfrm>
            <a:off x="1897360" y="-32246"/>
            <a:ext cx="6131024" cy="1156990"/>
          </a:xfrm>
        </p:spPr>
        <p:txBody>
          <a:bodyPr/>
          <a:lstStyle/>
          <a:p>
            <a:r>
              <a:rPr lang="en-CA" sz="3600" b="1" dirty="0" smtClean="0">
                <a:latin typeface="Georgia" pitchFamily="18" charset="0"/>
              </a:rPr>
              <a:t>Operational Failure</a:t>
            </a:r>
            <a:endParaRPr lang="en-CA" sz="3600" b="1" dirty="0">
              <a:latin typeface="Georgia" pitchFamily="18" charset="0"/>
            </a:endParaRPr>
          </a:p>
        </p:txBody>
      </p:sp>
      <p:sp>
        <p:nvSpPr>
          <p:cNvPr id="6246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sp>
        <p:nvSpPr>
          <p:cNvPr id="8" name="Slide Number Placeholder 7"/>
          <p:cNvSpPr>
            <a:spLocks noGrp="1"/>
          </p:cNvSpPr>
          <p:nvPr>
            <p:ph type="sldNum" sz="quarter" idx="12"/>
          </p:nvPr>
        </p:nvSpPr>
        <p:spPr/>
        <p:txBody>
          <a:bodyPr/>
          <a:lstStyle/>
          <a:p>
            <a:pPr>
              <a:defRPr/>
            </a:pPr>
            <a:fld id="{2FE40B62-FC14-4694-81E6-C417126AC106}" type="slidenum">
              <a:rPr lang="en-CA" smtClean="0"/>
              <a:pPr>
                <a:defRPr/>
              </a:pPr>
              <a:t>23</a:t>
            </a:fld>
            <a:endParaRPr lang="en-CA"/>
          </a:p>
        </p:txBody>
      </p:sp>
      <p:pic>
        <p:nvPicPr>
          <p:cNvPr id="63490" name="Picture 2" descr="C:\Users\User\Desktop\WCWWA -Gloria\impac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022350"/>
            <a:ext cx="4048125" cy="39243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bwMode="auto">
          <a:xfrm>
            <a:off x="4595374" y="1196752"/>
            <a:ext cx="4320480" cy="23042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CA" sz="2400" b="1" kern="0" dirty="0" smtClean="0">
                <a:latin typeface="Georgia" pitchFamily="18" charset="0"/>
              </a:rPr>
              <a:t>“IMPACTS”</a:t>
            </a:r>
          </a:p>
          <a:p>
            <a:endParaRPr lang="en-CA" sz="2400" b="1" kern="0" dirty="0" smtClean="0">
              <a:latin typeface="Georgia" pitchFamily="18" charset="0"/>
            </a:endParaRPr>
          </a:p>
          <a:p>
            <a:r>
              <a:rPr lang="en-CA" sz="2400" b="1" kern="0" dirty="0" smtClean="0">
                <a:latin typeface="Georgia" pitchFamily="18" charset="0"/>
              </a:rPr>
              <a:t>Where the sewage doesn’t just “Not Leave”</a:t>
            </a:r>
          </a:p>
          <a:p>
            <a:endParaRPr lang="en-CA" sz="2400" b="1" kern="0" dirty="0">
              <a:latin typeface="Georgia" pitchFamily="18" charset="0"/>
            </a:endParaRPr>
          </a:p>
          <a:p>
            <a:r>
              <a:rPr lang="en-CA" sz="2400" b="1" kern="0" dirty="0" smtClean="0">
                <a:latin typeface="Georgia" pitchFamily="18" charset="0"/>
              </a:rPr>
              <a:t>It Invades (Backflow)</a:t>
            </a:r>
            <a:endParaRPr lang="en-CA" sz="2400" b="1" kern="0" dirty="0">
              <a:latin typeface="Georgia" pitchFamily="18" charset="0"/>
            </a:endParaRPr>
          </a:p>
        </p:txBody>
      </p:sp>
      <p:sp>
        <p:nvSpPr>
          <p:cNvPr id="10" name="Rectangle 2"/>
          <p:cNvSpPr txBox="1">
            <a:spLocks noChangeArrowheads="1"/>
          </p:cNvSpPr>
          <p:nvPr/>
        </p:nvSpPr>
        <p:spPr bwMode="auto">
          <a:xfrm>
            <a:off x="4595374" y="3794522"/>
            <a:ext cx="4513130" cy="11521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CA" sz="2400" b="1" kern="0" dirty="0" smtClean="0">
                <a:latin typeface="Georgia" pitchFamily="18" charset="0"/>
              </a:rPr>
              <a:t>Not Recorded Systematically</a:t>
            </a:r>
          </a:p>
          <a:p>
            <a:r>
              <a:rPr lang="en-CA" sz="2000" b="1" kern="0" dirty="0" smtClean="0">
                <a:latin typeface="Georgia" pitchFamily="18" charset="0"/>
              </a:rPr>
              <a:t>(Was inferred from comments)</a:t>
            </a:r>
            <a:endParaRPr lang="en-CA" sz="2000" b="1" kern="0" dirty="0">
              <a:latin typeface="Georgia" pitchFamily="18" charset="0"/>
            </a:endParaRPr>
          </a:p>
        </p:txBody>
      </p:sp>
      <p:sp>
        <p:nvSpPr>
          <p:cNvPr id="11" name="Rectangle 2"/>
          <p:cNvSpPr txBox="1">
            <a:spLocks noChangeArrowheads="1"/>
          </p:cNvSpPr>
          <p:nvPr/>
        </p:nvSpPr>
        <p:spPr bwMode="auto">
          <a:xfrm>
            <a:off x="395536" y="5229200"/>
            <a:ext cx="8424936" cy="11521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CA" sz="2400" b="1" kern="0" dirty="0" smtClean="0">
                <a:latin typeface="Georgia" pitchFamily="18" charset="0"/>
              </a:rPr>
              <a:t>One Choke-Event Can Cause Multiple Impacts to Multiple Customers</a:t>
            </a:r>
            <a:endParaRPr lang="en-CA" sz="2000" b="1" kern="0" dirty="0">
              <a:latin typeface="Georgia" pitchFamily="18" charset="0"/>
            </a:endParaRPr>
          </a:p>
        </p:txBody>
      </p:sp>
    </p:spTree>
    <p:extLst>
      <p:ext uri="{BB962C8B-B14F-4D97-AF65-F5344CB8AC3E}">
        <p14:creationId xmlns:p14="http://schemas.microsoft.com/office/powerpoint/2010/main" val="4032608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CA"/>
              <a:t>Presentation</a:t>
            </a:r>
          </a:p>
        </p:txBody>
      </p:sp>
      <p:sp>
        <p:nvSpPr>
          <p:cNvPr id="62466" name="Rectangle 2"/>
          <p:cNvSpPr>
            <a:spLocks noGrp="1" noChangeArrowheads="1"/>
          </p:cNvSpPr>
          <p:nvPr>
            <p:ph type="title"/>
          </p:nvPr>
        </p:nvSpPr>
        <p:spPr>
          <a:xfrm>
            <a:off x="1965200" y="38100"/>
            <a:ext cx="7128792" cy="1156990"/>
          </a:xfrm>
        </p:spPr>
        <p:txBody>
          <a:bodyPr/>
          <a:lstStyle/>
          <a:p>
            <a:r>
              <a:rPr lang="en-CA" sz="2800" b="1" dirty="0" smtClean="0">
                <a:latin typeface="Georgia" pitchFamily="18" charset="0"/>
              </a:rPr>
              <a:t>Operational Failure Does Not Require </a:t>
            </a:r>
            <a:r>
              <a:rPr lang="en-CA" sz="3600" b="1" dirty="0" smtClean="0">
                <a:latin typeface="Georgia" pitchFamily="18" charset="0"/>
              </a:rPr>
              <a:t>Digging</a:t>
            </a:r>
            <a:endParaRPr lang="en-CA" sz="3600" b="1" dirty="0">
              <a:latin typeface="Georgia" pitchFamily="18" charset="0"/>
            </a:endParaRPr>
          </a:p>
        </p:txBody>
      </p:sp>
      <p:sp>
        <p:nvSpPr>
          <p:cNvPr id="6246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sp>
        <p:nvSpPr>
          <p:cNvPr id="8" name="Slide Number Placeholder 7"/>
          <p:cNvSpPr>
            <a:spLocks noGrp="1"/>
          </p:cNvSpPr>
          <p:nvPr>
            <p:ph type="sldNum" sz="quarter" idx="12"/>
          </p:nvPr>
        </p:nvSpPr>
        <p:spPr/>
        <p:txBody>
          <a:bodyPr/>
          <a:lstStyle/>
          <a:p>
            <a:pPr>
              <a:defRPr/>
            </a:pPr>
            <a:fld id="{2FE40B62-FC14-4694-81E6-C417126AC106}" type="slidenum">
              <a:rPr lang="en-CA" smtClean="0"/>
              <a:pPr>
                <a:defRPr/>
              </a:pPr>
              <a:t>24</a:t>
            </a:fld>
            <a:endParaRPr lang="en-CA"/>
          </a:p>
        </p:txBody>
      </p:sp>
      <p:pic>
        <p:nvPicPr>
          <p:cNvPr id="64514" name="Picture 2" descr="C:\Users\User\Desktop\WCWWA -Gloria\flush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268760"/>
            <a:ext cx="6356610" cy="43924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bwMode="auto">
          <a:xfrm>
            <a:off x="6851938" y="1340768"/>
            <a:ext cx="2256565" cy="360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CA" sz="2400" b="1" kern="0" dirty="0" smtClean="0">
                <a:latin typeface="Georgia" pitchFamily="18" charset="0"/>
              </a:rPr>
              <a:t>Flushing</a:t>
            </a:r>
          </a:p>
          <a:p>
            <a:endParaRPr lang="en-CA" sz="2400" b="1" kern="0" dirty="0">
              <a:latin typeface="Georgia" pitchFamily="18" charset="0"/>
            </a:endParaRPr>
          </a:p>
          <a:p>
            <a:r>
              <a:rPr lang="en-CA" sz="2400" b="1" kern="0" dirty="0" smtClean="0">
                <a:latin typeface="Georgia" pitchFamily="18" charset="0"/>
              </a:rPr>
              <a:t>Cleaning Machine</a:t>
            </a:r>
          </a:p>
          <a:p>
            <a:endParaRPr lang="en-CA" sz="2400" b="1" kern="0" dirty="0">
              <a:latin typeface="Georgia" pitchFamily="18" charset="0"/>
            </a:endParaRPr>
          </a:p>
          <a:p>
            <a:r>
              <a:rPr lang="en-CA" sz="2400" b="1" kern="0" dirty="0" smtClean="0">
                <a:latin typeface="Georgia" pitchFamily="18" charset="0"/>
              </a:rPr>
              <a:t>Root Removal</a:t>
            </a:r>
          </a:p>
          <a:p>
            <a:endParaRPr lang="en-CA" sz="2000" b="1" kern="0" dirty="0">
              <a:latin typeface="Georgia" pitchFamily="18" charset="0"/>
            </a:endParaRPr>
          </a:p>
        </p:txBody>
      </p:sp>
    </p:spTree>
    <p:extLst>
      <p:ext uri="{BB962C8B-B14F-4D97-AF65-F5344CB8AC3E}">
        <p14:creationId xmlns:p14="http://schemas.microsoft.com/office/powerpoint/2010/main" val="1091580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CA"/>
              <a:t>Presentation</a:t>
            </a:r>
          </a:p>
        </p:txBody>
      </p:sp>
      <p:sp>
        <p:nvSpPr>
          <p:cNvPr id="56322" name="Rectangle 2"/>
          <p:cNvSpPr>
            <a:spLocks noGrp="1" noChangeArrowheads="1"/>
          </p:cNvSpPr>
          <p:nvPr>
            <p:ph type="title"/>
          </p:nvPr>
        </p:nvSpPr>
        <p:spPr>
          <a:xfrm>
            <a:off x="1512168" y="-99392"/>
            <a:ext cx="7884368" cy="1124744"/>
          </a:xfrm>
        </p:spPr>
        <p:txBody>
          <a:bodyPr/>
          <a:lstStyle/>
          <a:p>
            <a:r>
              <a:rPr lang="en-CA" sz="2800" b="1" dirty="0">
                <a:latin typeface="Georgia" pitchFamily="18" charset="0"/>
              </a:rPr>
              <a:t>Addition of TBL Consequence Costs</a:t>
            </a:r>
          </a:p>
        </p:txBody>
      </p:sp>
      <p:sp>
        <p:nvSpPr>
          <p:cNvPr id="56323" name="Rectangle 3"/>
          <p:cNvSpPr>
            <a:spLocks noGrp="1" noChangeArrowheads="1"/>
          </p:cNvSpPr>
          <p:nvPr>
            <p:ph type="body" idx="1"/>
          </p:nvPr>
        </p:nvSpPr>
        <p:spPr>
          <a:xfrm>
            <a:off x="467544" y="1124744"/>
            <a:ext cx="8229600" cy="4525963"/>
          </a:xfrm>
        </p:spPr>
        <p:txBody>
          <a:bodyPr/>
          <a:lstStyle/>
          <a:p>
            <a:r>
              <a:rPr lang="en-CA" sz="2400" b="1" dirty="0">
                <a:latin typeface="Georgia" pitchFamily="18" charset="0"/>
              </a:rPr>
              <a:t>Two failure modes:</a:t>
            </a:r>
          </a:p>
          <a:p>
            <a:pPr lvl="1"/>
            <a:r>
              <a:rPr lang="en-CA" sz="2400" dirty="0" smtClean="0">
                <a:latin typeface="Georgia" pitchFamily="18" charset="0"/>
              </a:rPr>
              <a:t>Structural Failure</a:t>
            </a:r>
          </a:p>
          <a:p>
            <a:pPr lvl="1"/>
            <a:r>
              <a:rPr lang="en-CA" sz="2400" dirty="0" smtClean="0">
                <a:latin typeface="Georgia" pitchFamily="18" charset="0"/>
              </a:rPr>
              <a:t>Operational </a:t>
            </a:r>
            <a:r>
              <a:rPr lang="en-CA" sz="2400" dirty="0">
                <a:latin typeface="Georgia" pitchFamily="18" charset="0"/>
              </a:rPr>
              <a:t>Failure</a:t>
            </a:r>
          </a:p>
          <a:p>
            <a:pPr lvl="1">
              <a:buFontTx/>
              <a:buNone/>
            </a:pPr>
            <a:endParaRPr lang="en-CA" sz="2400" dirty="0">
              <a:latin typeface="Georgia" pitchFamily="18" charset="0"/>
            </a:endParaRPr>
          </a:p>
          <a:p>
            <a:pPr lvl="1">
              <a:buFontTx/>
              <a:buNone/>
            </a:pPr>
            <a:endParaRPr lang="en-CA" dirty="0"/>
          </a:p>
          <a:p>
            <a:pPr lvl="2">
              <a:buFontTx/>
              <a:buNone/>
            </a:pPr>
            <a:endParaRPr lang="en-CA" dirty="0"/>
          </a:p>
        </p:txBody>
      </p:sp>
      <p:pic>
        <p:nvPicPr>
          <p:cNvPr id="56325" name="Picture 5"/>
          <p:cNvPicPr>
            <a:picLocks noChangeAspect="1" noChangeArrowheads="1"/>
          </p:cNvPicPr>
          <p:nvPr/>
        </p:nvPicPr>
        <p:blipFill>
          <a:blip r:embed="rId3" cstate="print"/>
          <a:srcRect/>
          <a:stretch>
            <a:fillRect/>
          </a:stretch>
        </p:blipFill>
        <p:spPr bwMode="auto">
          <a:xfrm>
            <a:off x="323528" y="2708920"/>
            <a:ext cx="8532813" cy="3090862"/>
          </a:xfrm>
          <a:prstGeom prst="rect">
            <a:avLst/>
          </a:prstGeom>
          <a:noFill/>
        </p:spPr>
      </p:pic>
      <p:sp>
        <p:nvSpPr>
          <p:cNvPr id="7" name="Slide Number Placeholder 6"/>
          <p:cNvSpPr>
            <a:spLocks noGrp="1"/>
          </p:cNvSpPr>
          <p:nvPr>
            <p:ph type="sldNum" sz="quarter" idx="12"/>
          </p:nvPr>
        </p:nvSpPr>
        <p:spPr/>
        <p:txBody>
          <a:bodyPr/>
          <a:lstStyle/>
          <a:p>
            <a:pPr>
              <a:defRPr/>
            </a:pPr>
            <a:fld id="{2FE40B62-FC14-4694-81E6-C417126AC106}" type="slidenum">
              <a:rPr lang="en-CA" smtClean="0"/>
              <a:pPr>
                <a:defRPr/>
              </a:pPr>
              <a:t>25</a:t>
            </a:fld>
            <a:endParaRPr lang="en-C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04664"/>
            <a:ext cx="7704856" cy="1143000"/>
          </a:xfrm>
        </p:spPr>
        <p:txBody>
          <a:bodyPr/>
          <a:lstStyle/>
          <a:p>
            <a:r>
              <a:rPr lang="en-CA" dirty="0" smtClean="0">
                <a:latin typeface="Georgia" panose="02040502050405020303" pitchFamily="18" charset="0"/>
              </a:rPr>
              <a:t>Results – Structural Costs</a:t>
            </a:r>
            <a:endParaRPr lang="en-CA" dirty="0">
              <a:latin typeface="Georgia" panose="02040502050405020303" pitchFamily="18" charset="0"/>
            </a:endParaRPr>
          </a:p>
        </p:txBody>
      </p:sp>
      <p:sp>
        <p:nvSpPr>
          <p:cNvPr id="3" name="Content Placeholder 2"/>
          <p:cNvSpPr>
            <a:spLocks noGrp="1"/>
          </p:cNvSpPr>
          <p:nvPr>
            <p:ph idx="1"/>
          </p:nvPr>
        </p:nvSpPr>
        <p:spPr/>
        <p:txBody>
          <a:bodyPr/>
          <a:lstStyle/>
          <a:p>
            <a:pPr marL="0" indent="0">
              <a:buNone/>
            </a:pPr>
            <a:endParaRPr lang="en-CA" dirty="0" smtClean="0"/>
          </a:p>
          <a:p>
            <a:pPr marL="0" indent="0">
              <a:buNone/>
            </a:pPr>
            <a:endParaRPr lang="en-CA" dirty="0"/>
          </a:p>
        </p:txBody>
      </p:sp>
      <p:sp>
        <p:nvSpPr>
          <p:cNvPr id="4" name="Footer Placeholder 3"/>
          <p:cNvSpPr>
            <a:spLocks noGrp="1"/>
          </p:cNvSpPr>
          <p:nvPr>
            <p:ph type="ftr" sz="quarter" idx="11"/>
          </p:nvPr>
        </p:nvSpPr>
        <p:spPr/>
        <p:txBody>
          <a:bodyPr/>
          <a:lstStyle/>
          <a:p>
            <a:pPr>
              <a:defRPr/>
            </a:pPr>
            <a:r>
              <a:rPr lang="en-CA" smtClean="0"/>
              <a:t>Presentation</a:t>
            </a:r>
            <a:endParaRPr lang="en-CA"/>
          </a:p>
        </p:txBody>
      </p:sp>
      <p:sp>
        <p:nvSpPr>
          <p:cNvPr id="5" name="Slide Number Placeholder 4"/>
          <p:cNvSpPr>
            <a:spLocks noGrp="1"/>
          </p:cNvSpPr>
          <p:nvPr>
            <p:ph type="sldNum" sz="quarter" idx="12"/>
          </p:nvPr>
        </p:nvSpPr>
        <p:spPr/>
        <p:txBody>
          <a:bodyPr/>
          <a:lstStyle/>
          <a:p>
            <a:pPr>
              <a:defRPr/>
            </a:pPr>
            <a:fld id="{2FE40B62-FC14-4694-81E6-C417126AC106}" type="slidenum">
              <a:rPr lang="en-CA" smtClean="0"/>
              <a:pPr>
                <a:defRPr/>
              </a:pPr>
              <a:t>26</a:t>
            </a:fld>
            <a:endParaRPr lang="en-CA"/>
          </a:p>
        </p:txBody>
      </p:sp>
      <p:graphicFrame>
        <p:nvGraphicFramePr>
          <p:cNvPr id="6" name="Chart 5"/>
          <p:cNvGraphicFramePr>
            <a:graphicFrameLocks/>
          </p:cNvGraphicFramePr>
          <p:nvPr>
            <p:extLst>
              <p:ext uri="{D42A27DB-BD31-4B8C-83A1-F6EECF244321}">
                <p14:modId xmlns:p14="http://schemas.microsoft.com/office/powerpoint/2010/main" val="2555968222"/>
              </p:ext>
            </p:extLst>
          </p:nvPr>
        </p:nvGraphicFramePr>
        <p:xfrm>
          <a:off x="611560" y="1268760"/>
          <a:ext cx="8064896"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0467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CA" smtClean="0"/>
              <a:t>Presentation</a:t>
            </a:r>
            <a:endParaRPr lang="en-CA"/>
          </a:p>
        </p:txBody>
      </p:sp>
      <p:sp>
        <p:nvSpPr>
          <p:cNvPr id="5" name="Slide Number Placeholder 4"/>
          <p:cNvSpPr>
            <a:spLocks noGrp="1"/>
          </p:cNvSpPr>
          <p:nvPr>
            <p:ph type="sldNum" sz="quarter" idx="12"/>
          </p:nvPr>
        </p:nvSpPr>
        <p:spPr/>
        <p:txBody>
          <a:bodyPr/>
          <a:lstStyle/>
          <a:p>
            <a:pPr>
              <a:defRPr/>
            </a:pPr>
            <a:fld id="{2FE40B62-FC14-4694-81E6-C417126AC106}" type="slidenum">
              <a:rPr lang="en-CA" smtClean="0"/>
              <a:pPr>
                <a:defRPr/>
              </a:pPr>
              <a:t>27</a:t>
            </a:fld>
            <a:endParaRPr lang="en-CA"/>
          </a:p>
        </p:txBody>
      </p:sp>
      <p:pic>
        <p:nvPicPr>
          <p:cNvPr id="645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532440" cy="6629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5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40" y="4149080"/>
            <a:ext cx="14192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82434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CA" smtClean="0"/>
              <a:t>Presentation</a:t>
            </a:r>
            <a:endParaRPr lang="en-CA"/>
          </a:p>
        </p:txBody>
      </p:sp>
      <p:sp>
        <p:nvSpPr>
          <p:cNvPr id="5" name="Slide Number Placeholder 4"/>
          <p:cNvSpPr>
            <a:spLocks noGrp="1"/>
          </p:cNvSpPr>
          <p:nvPr>
            <p:ph type="sldNum" sz="quarter" idx="12"/>
          </p:nvPr>
        </p:nvSpPr>
        <p:spPr/>
        <p:txBody>
          <a:bodyPr/>
          <a:lstStyle/>
          <a:p>
            <a:pPr>
              <a:defRPr/>
            </a:pPr>
            <a:fld id="{2FE40B62-FC14-4694-81E6-C417126AC106}" type="slidenum">
              <a:rPr lang="en-CA" smtClean="0"/>
              <a:pPr>
                <a:defRPr/>
              </a:pPr>
              <a:t>28</a:t>
            </a:fld>
            <a:endParaRPr lang="en-CA"/>
          </a:p>
        </p:txBody>
      </p:sp>
      <p:pic>
        <p:nvPicPr>
          <p:cNvPr id="655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8532439" cy="6606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5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511" y="4149080"/>
            <a:ext cx="14192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5950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CA" smtClean="0"/>
              <a:t>Presentation</a:t>
            </a:r>
            <a:endParaRPr lang="en-CA"/>
          </a:p>
        </p:txBody>
      </p:sp>
      <p:sp>
        <p:nvSpPr>
          <p:cNvPr id="5" name="Slide Number Placeholder 4"/>
          <p:cNvSpPr>
            <a:spLocks noGrp="1"/>
          </p:cNvSpPr>
          <p:nvPr>
            <p:ph type="sldNum" sz="quarter" idx="12"/>
          </p:nvPr>
        </p:nvSpPr>
        <p:spPr/>
        <p:txBody>
          <a:bodyPr/>
          <a:lstStyle/>
          <a:p>
            <a:pPr>
              <a:defRPr/>
            </a:pPr>
            <a:fld id="{2FE40B62-FC14-4694-81E6-C417126AC106}" type="slidenum">
              <a:rPr lang="en-CA" smtClean="0"/>
              <a:pPr>
                <a:defRPr/>
              </a:pPr>
              <a:t>29</a:t>
            </a:fld>
            <a:endParaRPr lang="en-CA"/>
          </a:p>
        </p:txBody>
      </p:sp>
      <p:pic>
        <p:nvPicPr>
          <p:cNvPr id="665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7" y="13685"/>
            <a:ext cx="7445423" cy="6584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3306114"/>
            <a:ext cx="2965706" cy="1851078"/>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8979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CA"/>
              <a:t>Presentation</a:t>
            </a:r>
          </a:p>
        </p:txBody>
      </p:sp>
      <p:sp>
        <p:nvSpPr>
          <p:cNvPr id="9218" name="Rectangle 2"/>
          <p:cNvSpPr>
            <a:spLocks noGrp="1" noChangeArrowheads="1"/>
          </p:cNvSpPr>
          <p:nvPr>
            <p:ph type="title"/>
          </p:nvPr>
        </p:nvSpPr>
        <p:spPr>
          <a:xfrm>
            <a:off x="683568" y="0"/>
            <a:ext cx="7908925" cy="863600"/>
          </a:xfrm>
        </p:spPr>
        <p:txBody>
          <a:bodyPr/>
          <a:lstStyle/>
          <a:p>
            <a:r>
              <a:rPr lang="en-CA" sz="3200" b="1" dirty="0">
                <a:latin typeface="Georgia" pitchFamily="18" charset="0"/>
              </a:rPr>
              <a:t> </a:t>
            </a:r>
            <a:r>
              <a:rPr lang="en-CA" sz="3200" b="1" dirty="0" smtClean="0">
                <a:latin typeface="Georgia" pitchFamily="18" charset="0"/>
              </a:rPr>
              <a:t>Rationale: The Benefits</a:t>
            </a:r>
            <a:endParaRPr lang="en-CA" sz="3200" b="1" dirty="0">
              <a:latin typeface="Georgia" pitchFamily="18" charset="0"/>
            </a:endParaRPr>
          </a:p>
        </p:txBody>
      </p:sp>
      <p:sp>
        <p:nvSpPr>
          <p:cNvPr id="9219" name="Rectangle 3"/>
          <p:cNvSpPr>
            <a:spLocks noGrp="1" noChangeArrowheads="1"/>
          </p:cNvSpPr>
          <p:nvPr>
            <p:ph type="body" idx="1"/>
          </p:nvPr>
        </p:nvSpPr>
        <p:spPr>
          <a:xfrm>
            <a:off x="539750" y="1268413"/>
            <a:ext cx="8135938" cy="5184775"/>
          </a:xfrm>
        </p:spPr>
        <p:txBody>
          <a:bodyPr/>
          <a:lstStyle/>
          <a:p>
            <a:r>
              <a:rPr lang="en-CA" sz="2800" dirty="0" smtClean="0">
                <a:latin typeface="Georgia" pitchFamily="18" charset="0"/>
              </a:rPr>
              <a:t>Consequence Side Identifies “Critical Assets”</a:t>
            </a:r>
            <a:br>
              <a:rPr lang="en-CA" sz="2800" dirty="0" smtClean="0">
                <a:latin typeface="Georgia" pitchFamily="18" charset="0"/>
              </a:rPr>
            </a:br>
            <a:endParaRPr lang="en-CA" sz="2800" dirty="0" smtClean="0">
              <a:latin typeface="Georgia" pitchFamily="18" charset="0"/>
            </a:endParaRPr>
          </a:p>
          <a:p>
            <a:pPr marL="742950" lvl="2" indent="-342900"/>
            <a:r>
              <a:rPr lang="en-CA" dirty="0">
                <a:latin typeface="Georgia" pitchFamily="18" charset="0"/>
              </a:rPr>
              <a:t>Reduce risk of spills to water </a:t>
            </a:r>
            <a:r>
              <a:rPr lang="en-CA" dirty="0" smtClean="0">
                <a:latin typeface="Georgia" pitchFamily="18" charset="0"/>
              </a:rPr>
              <a:t>bodies </a:t>
            </a:r>
          </a:p>
          <a:p>
            <a:pPr marL="742950" lvl="2" indent="-342900"/>
            <a:r>
              <a:rPr lang="en-CA" dirty="0">
                <a:latin typeface="Georgia" pitchFamily="18" charset="0"/>
              </a:rPr>
              <a:t>M</a:t>
            </a:r>
            <a:r>
              <a:rPr lang="en-CA" dirty="0" smtClean="0">
                <a:latin typeface="Georgia" pitchFamily="18" charset="0"/>
              </a:rPr>
              <a:t>itigate </a:t>
            </a:r>
            <a:r>
              <a:rPr lang="en-CA" dirty="0">
                <a:latin typeface="Georgia" pitchFamily="18" charset="0"/>
              </a:rPr>
              <a:t>risk of transportation </a:t>
            </a:r>
            <a:r>
              <a:rPr lang="en-CA" dirty="0" smtClean="0">
                <a:latin typeface="Georgia" pitchFamily="18" charset="0"/>
              </a:rPr>
              <a:t>disruptions</a:t>
            </a:r>
          </a:p>
          <a:p>
            <a:pPr marL="742950" lvl="2" indent="-342900"/>
            <a:r>
              <a:rPr lang="en-CA" dirty="0" smtClean="0">
                <a:latin typeface="Georgia" pitchFamily="18" charset="0"/>
              </a:rPr>
              <a:t>Avoid Service </a:t>
            </a:r>
            <a:r>
              <a:rPr lang="en-CA" dirty="0">
                <a:latin typeface="Georgia" pitchFamily="18" charset="0"/>
              </a:rPr>
              <a:t>disruptions, and property damage</a:t>
            </a:r>
            <a:endParaRPr lang="en-CA" sz="2800" dirty="0">
              <a:latin typeface="Georgia" pitchFamily="18" charset="0"/>
            </a:endParaRPr>
          </a:p>
          <a:p>
            <a:endParaRPr lang="en-CA" sz="2800" dirty="0" smtClean="0">
              <a:latin typeface="Georgia" pitchFamily="18" charset="0"/>
            </a:endParaRPr>
          </a:p>
          <a:p>
            <a:r>
              <a:rPr lang="en-CA" sz="2800" dirty="0" smtClean="0">
                <a:latin typeface="Georgia" pitchFamily="18" charset="0"/>
              </a:rPr>
              <a:t>Full Risk Cost Identifies and Justifies Budget</a:t>
            </a:r>
            <a:br>
              <a:rPr lang="en-CA" sz="2800" dirty="0" smtClean="0">
                <a:latin typeface="Georgia" pitchFamily="18" charset="0"/>
              </a:rPr>
            </a:br>
            <a:endParaRPr lang="en-CA" sz="2800" dirty="0">
              <a:latin typeface="Georgia" pitchFamily="18" charset="0"/>
            </a:endParaRPr>
          </a:p>
          <a:p>
            <a:pPr lvl="1">
              <a:buFont typeface="Arial" panose="020B0604020202020204" pitchFamily="34" charset="0"/>
              <a:buChar char="•"/>
            </a:pPr>
            <a:r>
              <a:rPr lang="en-CA" sz="2400" dirty="0" smtClean="0">
                <a:latin typeface="Georgia" pitchFamily="18" charset="0"/>
              </a:rPr>
              <a:t>Optimize Capital Spending to only where it pays back</a:t>
            </a:r>
          </a:p>
          <a:p>
            <a:pPr lvl="1">
              <a:buFont typeface="Arial" panose="020B0604020202020204" pitchFamily="34" charset="0"/>
              <a:buChar char="•"/>
            </a:pPr>
            <a:r>
              <a:rPr lang="en-CA" sz="2400" dirty="0" smtClean="0">
                <a:latin typeface="Georgia" pitchFamily="18" charset="0"/>
              </a:rPr>
              <a:t>Prioritize replacement</a:t>
            </a:r>
            <a:r>
              <a:rPr lang="en-CA" sz="2400" dirty="0">
                <a:latin typeface="Georgia" pitchFamily="18" charset="0"/>
              </a:rPr>
              <a:t>, </a:t>
            </a:r>
            <a:r>
              <a:rPr lang="en-CA" sz="2400" dirty="0" smtClean="0">
                <a:latin typeface="Georgia" pitchFamily="18" charset="0"/>
              </a:rPr>
              <a:t>rehabilitation</a:t>
            </a:r>
            <a:r>
              <a:rPr lang="en-CA" sz="2400" dirty="0">
                <a:latin typeface="Georgia" pitchFamily="18" charset="0"/>
              </a:rPr>
              <a:t>, </a:t>
            </a:r>
            <a:r>
              <a:rPr lang="en-CA" sz="2400" dirty="0" smtClean="0">
                <a:latin typeface="Georgia" pitchFamily="18" charset="0"/>
              </a:rPr>
              <a:t>and inspection</a:t>
            </a:r>
            <a:endParaRPr lang="en-CA" sz="2400" dirty="0">
              <a:latin typeface="Georgia" pitchFamily="18" charset="0"/>
            </a:endParaRPr>
          </a:p>
          <a:p>
            <a:pPr lvl="1">
              <a:buFontTx/>
              <a:buNone/>
            </a:pPr>
            <a:endParaRPr lang="en-CA" sz="2400" dirty="0">
              <a:latin typeface="Georgia" pitchFamily="18" charset="0"/>
            </a:endParaRPr>
          </a:p>
          <a:p>
            <a:pPr lvl="1">
              <a:buFontTx/>
              <a:buNone/>
            </a:pPr>
            <a:endParaRPr lang="en-CA" dirty="0">
              <a:latin typeface="Georgia" pitchFamily="18" charset="0"/>
            </a:endParaRPr>
          </a:p>
        </p:txBody>
      </p:sp>
      <p:sp>
        <p:nvSpPr>
          <p:cNvPr id="6" name="Slide Number Placeholder 5"/>
          <p:cNvSpPr>
            <a:spLocks noGrp="1"/>
          </p:cNvSpPr>
          <p:nvPr>
            <p:ph type="sldNum" sz="quarter" idx="12"/>
          </p:nvPr>
        </p:nvSpPr>
        <p:spPr/>
        <p:txBody>
          <a:bodyPr/>
          <a:lstStyle/>
          <a:p>
            <a:pPr>
              <a:defRPr/>
            </a:pPr>
            <a:fld id="{2FE40B62-FC14-4694-81E6-C417126AC106}" type="slidenum">
              <a:rPr lang="en-CA" smtClean="0"/>
              <a:pPr>
                <a:defRPr/>
              </a:pPr>
              <a:t>3</a:t>
            </a:fld>
            <a:endParaRPr lang="en-C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dirty="0" smtClean="0">
                <a:latin typeface="Georgia" panose="02040502050405020303" pitchFamily="18" charset="0"/>
              </a:rPr>
              <a:t>EIT Project Done!</a:t>
            </a:r>
            <a:endParaRPr lang="en-CA" sz="3600" b="1" dirty="0">
              <a:latin typeface="Georgia" panose="02040502050405020303" pitchFamily="18" charset="0"/>
            </a:endParaRPr>
          </a:p>
        </p:txBody>
      </p:sp>
      <p:sp>
        <p:nvSpPr>
          <p:cNvPr id="3" name="Content Placeholder 2"/>
          <p:cNvSpPr>
            <a:spLocks noGrp="1"/>
          </p:cNvSpPr>
          <p:nvPr>
            <p:ph idx="1"/>
          </p:nvPr>
        </p:nvSpPr>
        <p:spPr/>
        <p:txBody>
          <a:bodyPr/>
          <a:lstStyle/>
          <a:p>
            <a:r>
              <a:rPr lang="en-CA" dirty="0" smtClean="0">
                <a:latin typeface="Georgia" panose="02040502050405020303" pitchFamily="18" charset="0"/>
              </a:rPr>
              <a:t>Original Job was just these Consequences</a:t>
            </a:r>
            <a:r>
              <a:rPr lang="en-CA" dirty="0">
                <a:latin typeface="Georgia" panose="02040502050405020303" pitchFamily="18" charset="0"/>
              </a:rPr>
              <a:t/>
            </a:r>
            <a:br>
              <a:rPr lang="en-CA" dirty="0">
                <a:latin typeface="Georgia" panose="02040502050405020303" pitchFamily="18" charset="0"/>
              </a:rPr>
            </a:br>
            <a:endParaRPr lang="en-CA" dirty="0" smtClean="0">
              <a:latin typeface="Georgia" panose="02040502050405020303" pitchFamily="18" charset="0"/>
            </a:endParaRPr>
          </a:p>
          <a:p>
            <a:r>
              <a:rPr lang="en-CA" dirty="0" smtClean="0">
                <a:latin typeface="Georgia" panose="02040502050405020303" pitchFamily="18" charset="0"/>
              </a:rPr>
              <a:t>Prioritizes most-critical mains</a:t>
            </a:r>
            <a:r>
              <a:rPr lang="en-CA" dirty="0">
                <a:latin typeface="Georgia" panose="02040502050405020303" pitchFamily="18" charset="0"/>
              </a:rPr>
              <a:t/>
            </a:r>
            <a:br>
              <a:rPr lang="en-CA" dirty="0">
                <a:latin typeface="Georgia" panose="02040502050405020303" pitchFamily="18" charset="0"/>
              </a:rPr>
            </a:br>
            <a:endParaRPr lang="en-CA" dirty="0" smtClean="0">
              <a:latin typeface="Georgia" panose="02040502050405020303" pitchFamily="18" charset="0"/>
            </a:endParaRPr>
          </a:p>
          <a:p>
            <a:r>
              <a:rPr lang="en-CA" dirty="0" smtClean="0">
                <a:latin typeface="Georgia" panose="02040502050405020303" pitchFamily="18" charset="0"/>
              </a:rPr>
              <a:t>Must be combined with probability of failure to get RISK.</a:t>
            </a:r>
            <a:r>
              <a:rPr lang="en-CA" dirty="0">
                <a:latin typeface="Georgia" panose="02040502050405020303" pitchFamily="18" charset="0"/>
              </a:rPr>
              <a:t/>
            </a:r>
            <a:br>
              <a:rPr lang="en-CA" dirty="0">
                <a:latin typeface="Georgia" panose="02040502050405020303" pitchFamily="18" charset="0"/>
              </a:rPr>
            </a:br>
            <a:endParaRPr lang="en-CA" dirty="0">
              <a:latin typeface="Georgia" panose="02040502050405020303" pitchFamily="18" charset="0"/>
            </a:endParaRPr>
          </a:p>
          <a:p>
            <a:r>
              <a:rPr lang="en-CA" dirty="0" smtClean="0">
                <a:latin typeface="Georgia" panose="02040502050405020303" pitchFamily="18" charset="0"/>
              </a:rPr>
              <a:t>Roy insists on going for extra credit</a:t>
            </a:r>
          </a:p>
        </p:txBody>
      </p:sp>
      <p:sp>
        <p:nvSpPr>
          <p:cNvPr id="4" name="Footer Placeholder 3"/>
          <p:cNvSpPr>
            <a:spLocks noGrp="1"/>
          </p:cNvSpPr>
          <p:nvPr>
            <p:ph type="ftr" sz="quarter" idx="11"/>
          </p:nvPr>
        </p:nvSpPr>
        <p:spPr/>
        <p:txBody>
          <a:bodyPr/>
          <a:lstStyle/>
          <a:p>
            <a:pPr>
              <a:defRPr/>
            </a:pPr>
            <a:r>
              <a:rPr lang="en-CA" smtClean="0"/>
              <a:t>Presentation</a:t>
            </a:r>
            <a:endParaRPr lang="en-CA"/>
          </a:p>
        </p:txBody>
      </p:sp>
      <p:sp>
        <p:nvSpPr>
          <p:cNvPr id="5" name="Slide Number Placeholder 4"/>
          <p:cNvSpPr>
            <a:spLocks noGrp="1"/>
          </p:cNvSpPr>
          <p:nvPr>
            <p:ph type="sldNum" sz="quarter" idx="12"/>
          </p:nvPr>
        </p:nvSpPr>
        <p:spPr/>
        <p:txBody>
          <a:bodyPr/>
          <a:lstStyle/>
          <a:p>
            <a:pPr>
              <a:defRPr/>
            </a:pPr>
            <a:fld id="{2FE40B62-FC14-4694-81E6-C417126AC106}" type="slidenum">
              <a:rPr lang="en-CA" smtClean="0"/>
              <a:pPr>
                <a:defRPr/>
              </a:pPr>
              <a:t>30</a:t>
            </a:fld>
            <a:endParaRPr lang="en-CA"/>
          </a:p>
        </p:txBody>
      </p:sp>
    </p:spTree>
    <p:extLst>
      <p:ext uri="{BB962C8B-B14F-4D97-AF65-F5344CB8AC3E}">
        <p14:creationId xmlns:p14="http://schemas.microsoft.com/office/powerpoint/2010/main" val="3472929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5"/>
          <p:cNvSpPr>
            <a:spLocks noGrp="1"/>
          </p:cNvSpPr>
          <p:nvPr>
            <p:ph type="ftr" sz="quarter" idx="11"/>
          </p:nvPr>
        </p:nvSpPr>
        <p:spPr/>
        <p:txBody>
          <a:bodyPr/>
          <a:lstStyle/>
          <a:p>
            <a:pPr>
              <a:defRPr/>
            </a:pPr>
            <a:r>
              <a:rPr lang="en-CA"/>
              <a:t>Presentation</a:t>
            </a:r>
          </a:p>
        </p:txBody>
      </p:sp>
      <p:sp>
        <p:nvSpPr>
          <p:cNvPr id="57346" name="Rectangle 2"/>
          <p:cNvSpPr>
            <a:spLocks noGrp="1" noChangeArrowheads="1"/>
          </p:cNvSpPr>
          <p:nvPr>
            <p:ph type="title"/>
          </p:nvPr>
        </p:nvSpPr>
        <p:spPr>
          <a:xfrm>
            <a:off x="1979712" y="-99492"/>
            <a:ext cx="5976913" cy="1296244"/>
          </a:xfrm>
        </p:spPr>
        <p:txBody>
          <a:bodyPr/>
          <a:lstStyle/>
          <a:p>
            <a:r>
              <a:rPr lang="en-CA" sz="2800" dirty="0">
                <a:latin typeface="Georgia" pitchFamily="18" charset="0"/>
              </a:rPr>
              <a:t/>
            </a:r>
            <a:br>
              <a:rPr lang="en-CA" sz="2800" dirty="0">
                <a:latin typeface="Georgia" pitchFamily="18" charset="0"/>
              </a:rPr>
            </a:br>
            <a:r>
              <a:rPr lang="en-CA" sz="2400" b="1" dirty="0">
                <a:latin typeface="Georgia" pitchFamily="18" charset="0"/>
              </a:rPr>
              <a:t>Probability of Structural </a:t>
            </a:r>
            <a:r>
              <a:rPr lang="en-CA" sz="2400" b="1" dirty="0" smtClean="0">
                <a:latin typeface="Georgia" pitchFamily="18" charset="0"/>
              </a:rPr>
              <a:t>Failure (CCTV </a:t>
            </a:r>
            <a:r>
              <a:rPr lang="en-CA" sz="2400" b="1" dirty="0">
                <a:latin typeface="Georgia" pitchFamily="18" charset="0"/>
              </a:rPr>
              <a:t>not </a:t>
            </a:r>
            <a:r>
              <a:rPr lang="en-CA" sz="2400" b="1" dirty="0" smtClean="0">
                <a:latin typeface="Georgia" pitchFamily="18" charset="0"/>
              </a:rPr>
              <a:t>Available)</a:t>
            </a:r>
            <a:r>
              <a:rPr lang="en-CA" sz="2800" dirty="0">
                <a:latin typeface="Georgia" pitchFamily="18" charset="0"/>
              </a:rPr>
              <a:t/>
            </a:r>
            <a:br>
              <a:rPr lang="en-CA" sz="2800" dirty="0">
                <a:latin typeface="Georgia" pitchFamily="18" charset="0"/>
              </a:rPr>
            </a:br>
            <a:endParaRPr lang="en-CA" sz="2800" dirty="0">
              <a:latin typeface="Georgia" pitchFamily="18" charset="0"/>
            </a:endParaRPr>
          </a:p>
        </p:txBody>
      </p:sp>
      <p:sp>
        <p:nvSpPr>
          <p:cNvPr id="57347" name="Rectangle 3"/>
          <p:cNvSpPr>
            <a:spLocks noGrp="1" noChangeArrowheads="1"/>
          </p:cNvSpPr>
          <p:nvPr>
            <p:ph type="body" sz="half" idx="1"/>
          </p:nvPr>
        </p:nvSpPr>
        <p:spPr>
          <a:xfrm>
            <a:off x="287337" y="1124868"/>
            <a:ext cx="4356100" cy="4824412"/>
          </a:xfrm>
        </p:spPr>
        <p:txBody>
          <a:bodyPr/>
          <a:lstStyle/>
          <a:p>
            <a:pPr>
              <a:buNone/>
            </a:pPr>
            <a:r>
              <a:rPr lang="en-CA" sz="2000" b="1" dirty="0" smtClean="0">
                <a:latin typeface="Georgia" pitchFamily="18" charset="0"/>
              </a:rPr>
              <a:t>Dig-Repair </a:t>
            </a:r>
            <a:r>
              <a:rPr lang="en-CA" sz="2000" b="1" dirty="0">
                <a:latin typeface="Georgia" pitchFamily="18" charset="0"/>
              </a:rPr>
              <a:t>Work Orders</a:t>
            </a:r>
          </a:p>
          <a:p>
            <a:pPr marL="0" indent="0">
              <a:buFontTx/>
              <a:buNone/>
            </a:pPr>
            <a:r>
              <a:rPr lang="en-CA" sz="2000" b="1" dirty="0">
                <a:latin typeface="Georgia" pitchFamily="18" charset="0"/>
              </a:rPr>
              <a:t>compared to Material, and Diameter</a:t>
            </a:r>
          </a:p>
          <a:p>
            <a:pPr lvl="1">
              <a:buFontTx/>
              <a:buNone/>
            </a:pPr>
            <a:endParaRPr lang="en-CA" sz="2000" dirty="0">
              <a:latin typeface="Georgia" pitchFamily="18" charset="0"/>
            </a:endParaRPr>
          </a:p>
          <a:p>
            <a:pPr lvl="1">
              <a:buFontTx/>
              <a:buNone/>
            </a:pPr>
            <a:endParaRPr lang="en-CA" dirty="0"/>
          </a:p>
        </p:txBody>
      </p:sp>
      <p:sp>
        <p:nvSpPr>
          <p:cNvPr id="57354" name="Rectangle 10"/>
          <p:cNvSpPr>
            <a:spLocks noGrp="1" noChangeArrowheads="1"/>
          </p:cNvSpPr>
          <p:nvPr>
            <p:ph type="body" sz="half" idx="2"/>
          </p:nvPr>
        </p:nvSpPr>
        <p:spPr>
          <a:xfrm>
            <a:off x="4860032" y="1124744"/>
            <a:ext cx="4176713" cy="4321175"/>
          </a:xfrm>
        </p:spPr>
        <p:txBody>
          <a:bodyPr/>
          <a:lstStyle/>
          <a:p>
            <a:pPr marL="0" indent="0">
              <a:buNone/>
            </a:pPr>
            <a:r>
              <a:rPr lang="en-CA" sz="2000" b="1" dirty="0">
                <a:latin typeface="Georgia" pitchFamily="18" charset="0"/>
              </a:rPr>
              <a:t>Probability Table for Non-Videoed San Mains</a:t>
            </a:r>
          </a:p>
        </p:txBody>
      </p:sp>
      <p:sp>
        <p:nvSpPr>
          <p:cNvPr id="5734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graphicFrame>
        <p:nvGraphicFramePr>
          <p:cNvPr id="57348" name="rectole0000000007"/>
          <p:cNvGraphicFramePr>
            <a:graphicFrameLocks/>
          </p:cNvGraphicFramePr>
          <p:nvPr/>
        </p:nvGraphicFramePr>
        <p:xfrm>
          <a:off x="215900" y="2204864"/>
          <a:ext cx="4248150" cy="2808288"/>
        </p:xfrm>
        <a:graphic>
          <a:graphicData uri="http://schemas.openxmlformats.org/presentationml/2006/ole">
            <mc:AlternateContent xmlns:mc="http://schemas.openxmlformats.org/markup-compatibility/2006">
              <mc:Choice xmlns:v="urn:schemas-microsoft-com:vml" Requires="v">
                <p:oleObj spid="_x0000_s57476" name="Picture" r:id="rId4" imgW="0" imgH="0" progId="StaticMetafile">
                  <p:embed/>
                </p:oleObj>
              </mc:Choice>
              <mc:Fallback>
                <p:oleObj name="Picture" r:id="rId4" imgW="0" imgH="0" progId="StaticMetafile">
                  <p:embed/>
                  <p:pic>
                    <p:nvPicPr>
                      <p:cNvPr id="0" name="Picture 1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2204864"/>
                        <a:ext cx="4248150" cy="280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51" name="Rectangle 7"/>
          <p:cNvSpPr>
            <a:spLocks noChangeArrowheads="1"/>
          </p:cNvSpPr>
          <p:nvPr/>
        </p:nvSpPr>
        <p:spPr bwMode="auto">
          <a:xfrm>
            <a:off x="36512" y="2420268"/>
            <a:ext cx="9144000" cy="0"/>
          </a:xfrm>
          <a:prstGeom prst="rect">
            <a:avLst/>
          </a:prstGeom>
          <a:noFill/>
          <a:ln w="9525">
            <a:noFill/>
            <a:miter lim="800000"/>
            <a:headEnd/>
            <a:tailEnd/>
          </a:ln>
          <a:effectLst/>
        </p:spPr>
        <p:txBody>
          <a:bodyPr wrap="none" anchor="ctr">
            <a:spAutoFit/>
          </a:bodyPr>
          <a:lstStyle/>
          <a:p>
            <a:endParaRPr lang="en-CA"/>
          </a:p>
        </p:txBody>
      </p:sp>
      <p:graphicFrame>
        <p:nvGraphicFramePr>
          <p:cNvPr id="57350" name="rectole0000000008"/>
          <p:cNvGraphicFramePr>
            <a:graphicFrameLocks/>
          </p:cNvGraphicFramePr>
          <p:nvPr/>
        </p:nvGraphicFramePr>
        <p:xfrm>
          <a:off x="251023" y="5157614"/>
          <a:ext cx="3744913" cy="1123950"/>
        </p:xfrm>
        <a:graphic>
          <a:graphicData uri="http://schemas.openxmlformats.org/presentationml/2006/ole">
            <mc:AlternateContent xmlns:mc="http://schemas.openxmlformats.org/markup-compatibility/2006">
              <mc:Choice xmlns:v="urn:schemas-microsoft-com:vml" Requires="v">
                <p:oleObj spid="_x0000_s57477" name="Picture" r:id="rId6" imgW="0" imgH="0" progId="StaticMetafile">
                  <p:embed/>
                </p:oleObj>
              </mc:Choice>
              <mc:Fallback>
                <p:oleObj name="Picture" r:id="rId6" imgW="0" imgH="0" progId="StaticMetafile">
                  <p:embed/>
                  <p:pic>
                    <p:nvPicPr>
                      <p:cNvPr id="0" name="Picture 1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023" y="5157614"/>
                        <a:ext cx="3744913" cy="112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53" name="Rectangle 9"/>
          <p:cNvSpPr>
            <a:spLocks noChangeArrowheads="1"/>
          </p:cNvSpPr>
          <p:nvPr/>
        </p:nvSpPr>
        <p:spPr bwMode="auto">
          <a:xfrm>
            <a:off x="36512" y="2204368"/>
            <a:ext cx="9144000" cy="0"/>
          </a:xfrm>
          <a:prstGeom prst="rect">
            <a:avLst/>
          </a:prstGeom>
          <a:noFill/>
          <a:ln w="9525">
            <a:noFill/>
            <a:miter lim="800000"/>
            <a:headEnd/>
            <a:tailEnd/>
          </a:ln>
          <a:effectLst/>
        </p:spPr>
        <p:txBody>
          <a:bodyPr wrap="none" anchor="ctr">
            <a:spAutoFit/>
          </a:bodyPr>
          <a:lstStyle/>
          <a:p>
            <a:endParaRPr lang="en-CA"/>
          </a:p>
        </p:txBody>
      </p:sp>
      <p:sp>
        <p:nvSpPr>
          <p:cNvPr id="57356" name="Rectangle 12"/>
          <p:cNvSpPr>
            <a:spLocks noChangeArrowheads="1"/>
          </p:cNvSpPr>
          <p:nvPr/>
        </p:nvSpPr>
        <p:spPr bwMode="auto">
          <a:xfrm>
            <a:off x="36512" y="2204368"/>
            <a:ext cx="9144000" cy="0"/>
          </a:xfrm>
          <a:prstGeom prst="rect">
            <a:avLst/>
          </a:prstGeom>
          <a:noFill/>
          <a:ln w="9525">
            <a:noFill/>
            <a:miter lim="800000"/>
            <a:headEnd/>
            <a:tailEnd/>
          </a:ln>
          <a:effectLst/>
        </p:spPr>
        <p:txBody>
          <a:bodyPr wrap="none" anchor="ctr">
            <a:spAutoFit/>
          </a:bodyPr>
          <a:lstStyle/>
          <a:p>
            <a:endParaRPr lang="en-CA"/>
          </a:p>
        </p:txBody>
      </p:sp>
      <p:graphicFrame>
        <p:nvGraphicFramePr>
          <p:cNvPr id="57355" name="rectole0000000009"/>
          <p:cNvGraphicFramePr>
            <a:graphicFrameLocks/>
          </p:cNvGraphicFramePr>
          <p:nvPr/>
        </p:nvGraphicFramePr>
        <p:xfrm>
          <a:off x="4860032" y="2276872"/>
          <a:ext cx="4032250" cy="2520950"/>
        </p:xfrm>
        <a:graphic>
          <a:graphicData uri="http://schemas.openxmlformats.org/presentationml/2006/ole">
            <mc:AlternateContent xmlns:mc="http://schemas.openxmlformats.org/markup-compatibility/2006">
              <mc:Choice xmlns:v="urn:schemas-microsoft-com:vml" Requires="v">
                <p:oleObj spid="_x0000_s57478" name="Picture" r:id="rId8" imgW="0" imgH="0" progId="StaticMetafile">
                  <p:embed/>
                </p:oleObj>
              </mc:Choice>
              <mc:Fallback>
                <p:oleObj name="Picture" r:id="rId8" imgW="0" imgH="0" progId="StaticMetafile">
                  <p:embed/>
                  <p:pic>
                    <p:nvPicPr>
                      <p:cNvPr id="0" name="Picture 11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0032" y="2276872"/>
                        <a:ext cx="4032250" cy="252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Slide Number Placeholder 13"/>
          <p:cNvSpPr>
            <a:spLocks noGrp="1"/>
          </p:cNvSpPr>
          <p:nvPr>
            <p:ph type="sldNum" sz="quarter" idx="12"/>
          </p:nvPr>
        </p:nvSpPr>
        <p:spPr/>
        <p:txBody>
          <a:bodyPr/>
          <a:lstStyle/>
          <a:p>
            <a:pPr>
              <a:defRPr/>
            </a:pPr>
            <a:fld id="{76649568-A14F-4F91-B04C-FE5C5EB5CD4B}" type="slidenum">
              <a:rPr lang="en-CA" smtClean="0"/>
              <a:pPr>
                <a:defRPr/>
              </a:pPr>
              <a:t>31</a:t>
            </a:fld>
            <a:endParaRPr lang="en-CA"/>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CA"/>
              <a:t>Presentation</a:t>
            </a:r>
          </a:p>
        </p:txBody>
      </p:sp>
      <p:sp>
        <p:nvSpPr>
          <p:cNvPr id="60418" name="Rectangle 2"/>
          <p:cNvSpPr>
            <a:spLocks noGrp="1" noChangeArrowheads="1"/>
          </p:cNvSpPr>
          <p:nvPr>
            <p:ph type="title"/>
          </p:nvPr>
        </p:nvSpPr>
        <p:spPr>
          <a:xfrm>
            <a:off x="1907704" y="44525"/>
            <a:ext cx="6192688" cy="936203"/>
          </a:xfrm>
        </p:spPr>
        <p:txBody>
          <a:bodyPr/>
          <a:lstStyle/>
          <a:p>
            <a:r>
              <a:rPr lang="en-CA" sz="2400" b="1" dirty="0">
                <a:latin typeface="Georgia" pitchFamily="18" charset="0"/>
              </a:rPr>
              <a:t>Probability of Structural </a:t>
            </a:r>
            <a:r>
              <a:rPr lang="en-CA" sz="2400" b="1" dirty="0" smtClean="0">
                <a:latin typeface="Georgia" pitchFamily="18" charset="0"/>
              </a:rPr>
              <a:t>Failure (CCTV Available)</a:t>
            </a:r>
            <a:endParaRPr lang="en-CA" sz="2400" b="1" dirty="0">
              <a:latin typeface="Georgia" pitchFamily="18" charset="0"/>
            </a:endParaRPr>
          </a:p>
        </p:txBody>
      </p:sp>
      <p:sp>
        <p:nvSpPr>
          <p:cNvPr id="60419" name="Rectangle 3"/>
          <p:cNvSpPr>
            <a:spLocks noGrp="1" noChangeArrowheads="1"/>
          </p:cNvSpPr>
          <p:nvPr>
            <p:ph type="body" sz="half" idx="1"/>
          </p:nvPr>
        </p:nvSpPr>
        <p:spPr>
          <a:xfrm>
            <a:off x="251520" y="1268760"/>
            <a:ext cx="4194175" cy="4498975"/>
          </a:xfrm>
        </p:spPr>
        <p:txBody>
          <a:bodyPr/>
          <a:lstStyle/>
          <a:p>
            <a:pPr marL="0" indent="0">
              <a:buNone/>
            </a:pPr>
            <a:r>
              <a:rPr lang="en-CA" sz="2000" b="1" dirty="0">
                <a:latin typeface="Georgia" pitchFamily="18" charset="0"/>
              </a:rPr>
              <a:t>VBADNESS compared to number of Dig-Repair Work orders</a:t>
            </a:r>
          </a:p>
          <a:p>
            <a:pPr marL="457200" lvl="1" indent="0">
              <a:buNone/>
            </a:pPr>
            <a:r>
              <a:rPr lang="en-CA" sz="2000" dirty="0" smtClean="0">
                <a:latin typeface="Georgia" pitchFamily="18" charset="0"/>
              </a:rPr>
              <a:t>developed </a:t>
            </a:r>
            <a:r>
              <a:rPr lang="en-CA" sz="2000" dirty="0">
                <a:latin typeface="Georgia" pitchFamily="18" charset="0"/>
              </a:rPr>
              <a:t>as a point-system for summing up structural defects seen in CCTV </a:t>
            </a:r>
            <a:r>
              <a:rPr lang="en-CA" sz="2000" dirty="0" smtClean="0">
                <a:latin typeface="Georgia" pitchFamily="18" charset="0"/>
              </a:rPr>
              <a:t>videos</a:t>
            </a:r>
            <a:endParaRPr lang="en-CA" sz="2000" dirty="0">
              <a:latin typeface="Georgia" pitchFamily="18" charset="0"/>
            </a:endParaRPr>
          </a:p>
        </p:txBody>
      </p:sp>
      <p:pic>
        <p:nvPicPr>
          <p:cNvPr id="60421" name="Picture 5"/>
          <p:cNvPicPr>
            <a:picLocks noChangeAspect="1" noChangeArrowheads="1"/>
          </p:cNvPicPr>
          <p:nvPr/>
        </p:nvPicPr>
        <p:blipFill>
          <a:blip r:embed="rId3" cstate="print"/>
          <a:srcRect/>
          <a:stretch>
            <a:fillRect/>
          </a:stretch>
        </p:blipFill>
        <p:spPr bwMode="auto">
          <a:xfrm>
            <a:off x="5148064" y="946150"/>
            <a:ext cx="3802062" cy="4995863"/>
          </a:xfrm>
          <a:prstGeom prst="rect">
            <a:avLst/>
          </a:prstGeom>
          <a:noFill/>
        </p:spPr>
      </p:pic>
      <p:sp>
        <p:nvSpPr>
          <p:cNvPr id="8" name="Slide Number Placeholder 7"/>
          <p:cNvSpPr>
            <a:spLocks noGrp="1"/>
          </p:cNvSpPr>
          <p:nvPr>
            <p:ph type="sldNum" sz="quarter" idx="12"/>
          </p:nvPr>
        </p:nvSpPr>
        <p:spPr/>
        <p:txBody>
          <a:bodyPr/>
          <a:lstStyle/>
          <a:p>
            <a:pPr>
              <a:defRPr/>
            </a:pPr>
            <a:fld id="{76649568-A14F-4F91-B04C-FE5C5EB5CD4B}" type="slidenum">
              <a:rPr lang="en-CA" smtClean="0"/>
              <a:pPr>
                <a:defRPr/>
              </a:pPr>
              <a:t>32</a:t>
            </a:fld>
            <a:endParaRPr lang="en-CA"/>
          </a:p>
        </p:txBody>
      </p:sp>
      <p:pic>
        <p:nvPicPr>
          <p:cNvPr id="66562" name="Picture 2" descr="C:\Users\User\Desktop\vbadn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5341827"/>
            <a:ext cx="7019925" cy="11525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187624" y="4941168"/>
            <a:ext cx="1152128" cy="72008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7504" y="4437112"/>
            <a:ext cx="1296144" cy="646331"/>
          </a:xfrm>
          <a:prstGeom prst="rect">
            <a:avLst/>
          </a:prstGeom>
          <a:solidFill>
            <a:schemeClr val="tx1"/>
          </a:solidFill>
        </p:spPr>
        <p:txBody>
          <a:bodyPr wrap="square" rtlCol="0">
            <a:spAutoFit/>
          </a:bodyPr>
          <a:lstStyle/>
          <a:p>
            <a:r>
              <a:rPr lang="en-CA" dirty="0" smtClean="0">
                <a:solidFill>
                  <a:schemeClr val="bg1"/>
                </a:solidFill>
                <a:latin typeface="Georgia" panose="02040502050405020303" pitchFamily="18" charset="0"/>
              </a:rPr>
              <a:t>6 </a:t>
            </a:r>
            <a:r>
              <a:rPr lang="en-CA" dirty="0" err="1" smtClean="0">
                <a:solidFill>
                  <a:schemeClr val="bg1"/>
                </a:solidFill>
                <a:latin typeface="Georgia" panose="02040502050405020303" pitchFamily="18" charset="0"/>
              </a:rPr>
              <a:t>pts</a:t>
            </a:r>
            <a:r>
              <a:rPr lang="en-CA" dirty="0" smtClean="0">
                <a:solidFill>
                  <a:schemeClr val="bg1"/>
                </a:solidFill>
                <a:latin typeface="Georgia" panose="02040502050405020303" pitchFamily="18" charset="0"/>
              </a:rPr>
              <a:t> per collapse</a:t>
            </a:r>
            <a:endParaRPr lang="en-CA" dirty="0">
              <a:solidFill>
                <a:schemeClr val="bg1"/>
              </a:solidFill>
              <a:latin typeface="Georgia" panose="02040502050405020303" pitchFamily="18" charset="0"/>
            </a:endParaRPr>
          </a:p>
        </p:txBody>
      </p:sp>
      <p:sp>
        <p:nvSpPr>
          <p:cNvPr id="11" name="TextBox 10"/>
          <p:cNvSpPr txBox="1"/>
          <p:nvPr/>
        </p:nvSpPr>
        <p:spPr>
          <a:xfrm>
            <a:off x="1534432" y="3933056"/>
            <a:ext cx="1791816" cy="646331"/>
          </a:xfrm>
          <a:prstGeom prst="rect">
            <a:avLst/>
          </a:prstGeom>
          <a:solidFill>
            <a:schemeClr val="tx1"/>
          </a:solidFill>
        </p:spPr>
        <p:txBody>
          <a:bodyPr wrap="square" rtlCol="0">
            <a:spAutoFit/>
          </a:bodyPr>
          <a:lstStyle/>
          <a:p>
            <a:r>
              <a:rPr lang="en-CA" dirty="0">
                <a:solidFill>
                  <a:schemeClr val="bg1"/>
                </a:solidFill>
                <a:latin typeface="Georgia" panose="02040502050405020303" pitchFamily="18" charset="0"/>
              </a:rPr>
              <a:t>4</a:t>
            </a:r>
            <a:r>
              <a:rPr lang="en-CA" dirty="0" smtClean="0">
                <a:solidFill>
                  <a:schemeClr val="bg1"/>
                </a:solidFill>
                <a:latin typeface="Georgia" panose="02040502050405020303" pitchFamily="18" charset="0"/>
              </a:rPr>
              <a:t> </a:t>
            </a:r>
            <a:r>
              <a:rPr lang="en-CA" dirty="0" err="1" smtClean="0">
                <a:solidFill>
                  <a:schemeClr val="bg1"/>
                </a:solidFill>
                <a:latin typeface="Georgia" panose="02040502050405020303" pitchFamily="18" charset="0"/>
              </a:rPr>
              <a:t>pts</a:t>
            </a:r>
            <a:r>
              <a:rPr lang="en-CA" dirty="0" smtClean="0">
                <a:solidFill>
                  <a:schemeClr val="bg1"/>
                </a:solidFill>
                <a:latin typeface="Georgia" panose="02040502050405020303" pitchFamily="18" charset="0"/>
              </a:rPr>
              <a:t> per hole </a:t>
            </a:r>
          </a:p>
          <a:p>
            <a:r>
              <a:rPr lang="en-CA" dirty="0" smtClean="0">
                <a:solidFill>
                  <a:schemeClr val="bg1"/>
                </a:solidFill>
                <a:latin typeface="Georgia" panose="02040502050405020303" pitchFamily="18" charset="0"/>
              </a:rPr>
              <a:t>90-180 degrees</a:t>
            </a:r>
            <a:endParaRPr lang="en-CA" dirty="0">
              <a:solidFill>
                <a:schemeClr val="bg1"/>
              </a:solidFill>
              <a:latin typeface="Georgia" panose="02040502050405020303" pitchFamily="18" charset="0"/>
            </a:endParaRPr>
          </a:p>
        </p:txBody>
      </p:sp>
      <p:cxnSp>
        <p:nvCxnSpPr>
          <p:cNvPr id="12" name="Straight Arrow Connector 11"/>
          <p:cNvCxnSpPr>
            <a:stCxn id="11" idx="2"/>
          </p:cNvCxnSpPr>
          <p:nvPr/>
        </p:nvCxnSpPr>
        <p:spPr>
          <a:xfrm>
            <a:off x="2430340" y="4579387"/>
            <a:ext cx="773508" cy="1009853"/>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26248" y="4618002"/>
            <a:ext cx="1791816" cy="646331"/>
          </a:xfrm>
          <a:prstGeom prst="rect">
            <a:avLst/>
          </a:prstGeom>
          <a:solidFill>
            <a:schemeClr val="tx1"/>
          </a:solidFill>
        </p:spPr>
        <p:txBody>
          <a:bodyPr wrap="square" rtlCol="0">
            <a:spAutoFit/>
          </a:bodyPr>
          <a:lstStyle/>
          <a:p>
            <a:r>
              <a:rPr lang="en-CA" dirty="0" smtClean="0">
                <a:solidFill>
                  <a:schemeClr val="bg1"/>
                </a:solidFill>
                <a:latin typeface="Georgia" panose="02040502050405020303" pitchFamily="18" charset="0"/>
              </a:rPr>
              <a:t>3 </a:t>
            </a:r>
            <a:r>
              <a:rPr lang="en-CA" dirty="0" err="1" smtClean="0">
                <a:solidFill>
                  <a:schemeClr val="bg1"/>
                </a:solidFill>
                <a:latin typeface="Georgia" panose="02040502050405020303" pitchFamily="18" charset="0"/>
              </a:rPr>
              <a:t>pts</a:t>
            </a:r>
            <a:r>
              <a:rPr lang="en-CA" dirty="0" smtClean="0">
                <a:solidFill>
                  <a:schemeClr val="bg1"/>
                </a:solidFill>
                <a:latin typeface="Georgia" panose="02040502050405020303" pitchFamily="18" charset="0"/>
              </a:rPr>
              <a:t> per hole </a:t>
            </a:r>
          </a:p>
          <a:p>
            <a:r>
              <a:rPr lang="en-CA" dirty="0" smtClean="0">
                <a:solidFill>
                  <a:schemeClr val="bg1"/>
                </a:solidFill>
                <a:latin typeface="Georgia" panose="02040502050405020303" pitchFamily="18" charset="0"/>
              </a:rPr>
              <a:t>30-90 degrees</a:t>
            </a:r>
            <a:endParaRPr lang="en-CA" dirty="0">
              <a:solidFill>
                <a:schemeClr val="bg1"/>
              </a:solidFill>
              <a:latin typeface="Georgia" panose="02040502050405020303" pitchFamily="18" charset="0"/>
            </a:endParaRPr>
          </a:p>
        </p:txBody>
      </p:sp>
      <p:cxnSp>
        <p:nvCxnSpPr>
          <p:cNvPr id="18" name="Straight Arrow Connector 17"/>
          <p:cNvCxnSpPr>
            <a:stCxn id="17" idx="2"/>
          </p:cNvCxnSpPr>
          <p:nvPr/>
        </p:nvCxnSpPr>
        <p:spPr>
          <a:xfrm>
            <a:off x="4222156" y="5264333"/>
            <a:ext cx="637876" cy="396915"/>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CA"/>
              <a:t>Presentation</a:t>
            </a:r>
          </a:p>
        </p:txBody>
      </p:sp>
      <p:sp>
        <p:nvSpPr>
          <p:cNvPr id="62466" name="Rectangle 2"/>
          <p:cNvSpPr>
            <a:spLocks noGrp="1" noChangeArrowheads="1"/>
          </p:cNvSpPr>
          <p:nvPr>
            <p:ph type="title"/>
          </p:nvPr>
        </p:nvSpPr>
        <p:spPr>
          <a:xfrm>
            <a:off x="1897360" y="-32246"/>
            <a:ext cx="6131024" cy="1156990"/>
          </a:xfrm>
        </p:spPr>
        <p:txBody>
          <a:bodyPr/>
          <a:lstStyle/>
          <a:p>
            <a:r>
              <a:rPr lang="en-CA" sz="2400" b="1" dirty="0">
                <a:latin typeface="Georgia" pitchFamily="18" charset="0"/>
              </a:rPr>
              <a:t>Probability of Structural </a:t>
            </a:r>
            <a:r>
              <a:rPr lang="en-CA" sz="2400" b="1" dirty="0" smtClean="0">
                <a:latin typeface="Georgia" pitchFamily="18" charset="0"/>
              </a:rPr>
              <a:t>Failure (CCTV Available)</a:t>
            </a:r>
            <a:endParaRPr lang="en-CA" sz="2400" b="1" dirty="0">
              <a:latin typeface="Georgia" pitchFamily="18" charset="0"/>
            </a:endParaRPr>
          </a:p>
        </p:txBody>
      </p:sp>
      <p:sp>
        <p:nvSpPr>
          <p:cNvPr id="6246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graphicFrame>
        <p:nvGraphicFramePr>
          <p:cNvPr id="62468" name="rectole0000000011"/>
          <p:cNvGraphicFramePr>
            <a:graphicFrameLocks/>
          </p:cNvGraphicFramePr>
          <p:nvPr/>
        </p:nvGraphicFramePr>
        <p:xfrm>
          <a:off x="827584" y="1484784"/>
          <a:ext cx="7631112" cy="4321175"/>
        </p:xfrm>
        <a:graphic>
          <a:graphicData uri="http://schemas.openxmlformats.org/presentationml/2006/ole">
            <mc:AlternateContent xmlns:mc="http://schemas.openxmlformats.org/markup-compatibility/2006">
              <mc:Choice xmlns:v="urn:schemas-microsoft-com:vml" Requires="v">
                <p:oleObj spid="_x0000_s62507" name="Picture" r:id="rId4" imgW="0" imgH="0" progId="StaticMetafile">
                  <p:embed/>
                </p:oleObj>
              </mc:Choice>
              <mc:Fallback>
                <p:oleObj name="Picture" r:id="rId4" imgW="0" imgH="0" progId="StaticMetafile">
                  <p:embed/>
                  <p:pic>
                    <p:nvPicPr>
                      <p:cNvPr id="0" name="Picture 3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484784"/>
                        <a:ext cx="7631112" cy="432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pPr>
              <a:defRPr/>
            </a:pPr>
            <a:fld id="{2FE40B62-FC14-4694-81E6-C417126AC106}" type="slidenum">
              <a:rPr lang="en-CA" smtClean="0"/>
              <a:pPr>
                <a:defRPr/>
              </a:pPr>
              <a:t>33</a:t>
            </a:fld>
            <a:endParaRPr lang="en-CA"/>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CA"/>
              <a:t>Presentation</a:t>
            </a:r>
          </a:p>
        </p:txBody>
      </p:sp>
      <p:sp>
        <p:nvSpPr>
          <p:cNvPr id="62466" name="Rectangle 2"/>
          <p:cNvSpPr>
            <a:spLocks noGrp="1" noChangeArrowheads="1"/>
          </p:cNvSpPr>
          <p:nvPr>
            <p:ph type="title"/>
          </p:nvPr>
        </p:nvSpPr>
        <p:spPr>
          <a:xfrm>
            <a:off x="1897360" y="-32246"/>
            <a:ext cx="6131024" cy="868958"/>
          </a:xfrm>
        </p:spPr>
        <p:txBody>
          <a:bodyPr/>
          <a:lstStyle/>
          <a:p>
            <a:r>
              <a:rPr lang="en-CA" sz="2400" b="1" dirty="0" smtClean="0">
                <a:latin typeface="Georgia" pitchFamily="18" charset="0"/>
              </a:rPr>
              <a:t>BADNESS</a:t>
            </a:r>
            <a:endParaRPr lang="en-CA" sz="2400" b="1" dirty="0">
              <a:latin typeface="Georgia" pitchFamily="18" charset="0"/>
            </a:endParaRPr>
          </a:p>
        </p:txBody>
      </p:sp>
      <p:sp>
        <p:nvSpPr>
          <p:cNvPr id="6246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sp>
        <p:nvSpPr>
          <p:cNvPr id="8" name="Slide Number Placeholder 7"/>
          <p:cNvSpPr>
            <a:spLocks noGrp="1"/>
          </p:cNvSpPr>
          <p:nvPr>
            <p:ph type="sldNum" sz="quarter" idx="12"/>
          </p:nvPr>
        </p:nvSpPr>
        <p:spPr/>
        <p:txBody>
          <a:bodyPr/>
          <a:lstStyle/>
          <a:p>
            <a:pPr>
              <a:defRPr/>
            </a:pPr>
            <a:fld id="{2FE40B62-FC14-4694-81E6-C417126AC106}" type="slidenum">
              <a:rPr lang="en-CA" smtClean="0"/>
              <a:pPr>
                <a:defRPr/>
              </a:pPr>
              <a:t>34</a:t>
            </a:fld>
            <a:endParaRPr lang="en-CA"/>
          </a:p>
        </p:txBody>
      </p:sp>
      <p:sp>
        <p:nvSpPr>
          <p:cNvPr id="6" name="Rectangle 2"/>
          <p:cNvSpPr txBox="1">
            <a:spLocks noChangeArrowheads="1"/>
          </p:cNvSpPr>
          <p:nvPr/>
        </p:nvSpPr>
        <p:spPr bwMode="auto">
          <a:xfrm>
            <a:off x="467544" y="980728"/>
            <a:ext cx="8064896" cy="11521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CA" sz="2400" b="1" kern="0" dirty="0" smtClean="0">
                <a:latin typeface="Georgia" pitchFamily="18" charset="0"/>
              </a:rPr>
              <a:t>Arbitrary Point System for EVERYTHING </a:t>
            </a:r>
          </a:p>
          <a:p>
            <a:r>
              <a:rPr lang="en-CA" sz="2400" b="1" kern="0" dirty="0" smtClean="0">
                <a:latin typeface="Georgia" pitchFamily="18" charset="0"/>
              </a:rPr>
              <a:t>we know about the main that is “Bad”</a:t>
            </a:r>
            <a:endParaRPr lang="en-CA" sz="2000" b="1" kern="0" dirty="0">
              <a:latin typeface="Georgia" pitchFamily="18" charset="0"/>
            </a:endParaRPr>
          </a:p>
        </p:txBody>
      </p:sp>
      <p:sp>
        <p:nvSpPr>
          <p:cNvPr id="9" name="Rectangle 2"/>
          <p:cNvSpPr txBox="1">
            <a:spLocks noChangeArrowheads="1"/>
          </p:cNvSpPr>
          <p:nvPr/>
        </p:nvSpPr>
        <p:spPr bwMode="auto">
          <a:xfrm>
            <a:off x="539552" y="2636912"/>
            <a:ext cx="8064896" cy="31683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n-CA" sz="2400" b="1" kern="0" dirty="0" smtClean="0">
                <a:latin typeface="Georgia" pitchFamily="18" charset="0"/>
              </a:rPr>
              <a:t>BADNESS =</a:t>
            </a:r>
          </a:p>
          <a:p>
            <a:pPr algn="l"/>
            <a:endParaRPr lang="en-CA" sz="2400" b="1" kern="0" dirty="0">
              <a:latin typeface="Georgia" pitchFamily="18" charset="0"/>
            </a:endParaRPr>
          </a:p>
          <a:p>
            <a:pPr algn="l"/>
            <a:r>
              <a:rPr lang="en-CA" sz="2400" b="1" kern="0" dirty="0" smtClean="0">
                <a:latin typeface="Georgia" pitchFamily="18" charset="0"/>
              </a:rPr>
              <a:t>VBADNESS +    </a:t>
            </a:r>
            <a:r>
              <a:rPr lang="en-CA" sz="2000" b="1" kern="0" dirty="0" smtClean="0">
                <a:solidFill>
                  <a:schemeClr val="bg1">
                    <a:lumMod val="50000"/>
                  </a:schemeClr>
                </a:solidFill>
                <a:latin typeface="Georgia" pitchFamily="18" charset="0"/>
              </a:rPr>
              <a:t>(video holes, disjoints, </a:t>
            </a:r>
            <a:r>
              <a:rPr lang="en-CA" sz="2000" b="1" kern="0" dirty="0" err="1" smtClean="0">
                <a:solidFill>
                  <a:schemeClr val="bg1">
                    <a:lumMod val="50000"/>
                  </a:schemeClr>
                </a:solidFill>
                <a:latin typeface="Georgia" pitchFamily="18" charset="0"/>
              </a:rPr>
              <a:t>etc</a:t>
            </a:r>
            <a:r>
              <a:rPr lang="en-CA" sz="2000" b="1" kern="0" dirty="0" smtClean="0">
                <a:solidFill>
                  <a:schemeClr val="bg1">
                    <a:lumMod val="50000"/>
                  </a:schemeClr>
                </a:solidFill>
                <a:latin typeface="Georgia" pitchFamily="18" charset="0"/>
              </a:rPr>
              <a:t>)</a:t>
            </a:r>
          </a:p>
          <a:p>
            <a:pPr algn="l"/>
            <a:endParaRPr lang="en-CA" sz="2000" b="1" kern="0" dirty="0">
              <a:solidFill>
                <a:schemeClr val="bg1">
                  <a:lumMod val="50000"/>
                </a:schemeClr>
              </a:solidFill>
              <a:latin typeface="Georgia" pitchFamily="18" charset="0"/>
            </a:endParaRPr>
          </a:p>
          <a:p>
            <a:pPr algn="l"/>
            <a:r>
              <a:rPr lang="en-CA" sz="2000" b="1" kern="0" dirty="0" smtClean="0">
                <a:solidFill>
                  <a:schemeClr val="tx1"/>
                </a:solidFill>
                <a:latin typeface="Georgia" pitchFamily="18" charset="0"/>
              </a:rPr>
              <a:t>REPLACES                      X   12   +   </a:t>
            </a:r>
            <a:r>
              <a:rPr lang="en-CA" sz="2000" b="1" kern="0" dirty="0" smtClean="0">
                <a:solidFill>
                  <a:schemeClr val="bg1">
                    <a:lumMod val="50000"/>
                  </a:schemeClr>
                </a:solidFill>
                <a:latin typeface="Georgia" pitchFamily="18" charset="0"/>
              </a:rPr>
              <a:t>(partial replacement jobs)</a:t>
            </a:r>
          </a:p>
          <a:p>
            <a:pPr algn="l"/>
            <a:r>
              <a:rPr lang="en-CA" sz="2000" b="1" kern="0" dirty="0" smtClean="0">
                <a:solidFill>
                  <a:schemeClr val="tx1"/>
                </a:solidFill>
                <a:latin typeface="Georgia" pitchFamily="18" charset="0"/>
              </a:rPr>
              <a:t>REPAIRS                          X    8   +   </a:t>
            </a:r>
            <a:r>
              <a:rPr lang="en-CA" sz="2000" b="1" kern="0" dirty="0" smtClean="0">
                <a:solidFill>
                  <a:schemeClr val="bg1">
                    <a:lumMod val="50000"/>
                  </a:schemeClr>
                </a:solidFill>
                <a:latin typeface="Georgia" pitchFamily="18" charset="0"/>
              </a:rPr>
              <a:t>(dig-repair jobs)</a:t>
            </a:r>
          </a:p>
          <a:p>
            <a:pPr algn="l"/>
            <a:r>
              <a:rPr lang="en-CA" sz="2000" b="1" kern="0" dirty="0" smtClean="0">
                <a:solidFill>
                  <a:schemeClr val="tx1"/>
                </a:solidFill>
                <a:latin typeface="Georgia" pitchFamily="18" charset="0"/>
              </a:rPr>
              <a:t>ROOTS                              X    4   +   </a:t>
            </a:r>
            <a:r>
              <a:rPr lang="en-CA" sz="2000" b="1" kern="0" dirty="0" smtClean="0">
                <a:solidFill>
                  <a:schemeClr val="bg1">
                    <a:lumMod val="50000"/>
                  </a:schemeClr>
                </a:solidFill>
                <a:latin typeface="Georgia" pitchFamily="18" charset="0"/>
              </a:rPr>
              <a:t>(root removal jobs)</a:t>
            </a:r>
          </a:p>
          <a:p>
            <a:pPr algn="l"/>
            <a:r>
              <a:rPr lang="en-CA" sz="2000" b="1" kern="0" dirty="0" smtClean="0">
                <a:solidFill>
                  <a:schemeClr val="tx1"/>
                </a:solidFill>
                <a:latin typeface="Georgia" pitchFamily="18" charset="0"/>
              </a:rPr>
              <a:t>Corrective Cleanings   X    2   +   </a:t>
            </a:r>
            <a:r>
              <a:rPr lang="en-CA" sz="2000" b="1" kern="0" dirty="0" smtClean="0">
                <a:solidFill>
                  <a:schemeClr val="bg1">
                    <a:lumMod val="50000"/>
                  </a:schemeClr>
                </a:solidFill>
                <a:latin typeface="Georgia" pitchFamily="18" charset="0"/>
              </a:rPr>
              <a:t>(cleaning-machine jobs)</a:t>
            </a:r>
          </a:p>
          <a:p>
            <a:pPr algn="l"/>
            <a:r>
              <a:rPr lang="en-CA" sz="2000" b="1" kern="0" dirty="0" smtClean="0">
                <a:solidFill>
                  <a:schemeClr val="tx1"/>
                </a:solidFill>
                <a:latin typeface="Georgia" pitchFamily="18" charset="0"/>
              </a:rPr>
              <a:t>Corrective </a:t>
            </a:r>
            <a:r>
              <a:rPr lang="en-CA" sz="2000" b="1" kern="0" dirty="0" err="1" smtClean="0">
                <a:solidFill>
                  <a:schemeClr val="tx1"/>
                </a:solidFill>
                <a:latin typeface="Georgia" pitchFamily="18" charset="0"/>
              </a:rPr>
              <a:t>Flushings</a:t>
            </a:r>
            <a:r>
              <a:rPr lang="en-CA" sz="2000" b="1" kern="0" dirty="0" smtClean="0">
                <a:solidFill>
                  <a:schemeClr val="tx1"/>
                </a:solidFill>
                <a:latin typeface="Georgia" pitchFamily="18" charset="0"/>
              </a:rPr>
              <a:t>   X    1         </a:t>
            </a:r>
            <a:endParaRPr lang="en-CA" sz="2000" b="1" kern="0" dirty="0">
              <a:solidFill>
                <a:schemeClr val="tx1"/>
              </a:solidFill>
              <a:latin typeface="Georgia" pitchFamily="18" charset="0"/>
            </a:endParaRPr>
          </a:p>
        </p:txBody>
      </p:sp>
      <p:sp>
        <p:nvSpPr>
          <p:cNvPr id="11" name="Rectangle 2"/>
          <p:cNvSpPr txBox="1">
            <a:spLocks noChangeArrowheads="1"/>
          </p:cNvSpPr>
          <p:nvPr/>
        </p:nvSpPr>
        <p:spPr bwMode="auto">
          <a:xfrm>
            <a:off x="467544" y="5805264"/>
            <a:ext cx="8064896" cy="6480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CA" sz="2000" b="1" kern="0" dirty="0" smtClean="0">
                <a:latin typeface="Georgia" pitchFamily="18" charset="0"/>
              </a:rPr>
              <a:t>Credit: Marina Reeves, EIT, 2011</a:t>
            </a:r>
            <a:endParaRPr lang="en-CA" sz="2000" b="1" kern="0" dirty="0">
              <a:latin typeface="Georgia" pitchFamily="18" charset="0"/>
            </a:endParaRPr>
          </a:p>
        </p:txBody>
      </p:sp>
    </p:spTree>
    <p:extLst>
      <p:ext uri="{BB962C8B-B14F-4D97-AF65-F5344CB8AC3E}">
        <p14:creationId xmlns:p14="http://schemas.microsoft.com/office/powerpoint/2010/main" val="2392979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CA"/>
              <a:t>Presentation</a:t>
            </a:r>
          </a:p>
        </p:txBody>
      </p:sp>
      <p:sp>
        <p:nvSpPr>
          <p:cNvPr id="62466" name="Rectangle 2"/>
          <p:cNvSpPr>
            <a:spLocks noGrp="1" noChangeArrowheads="1"/>
          </p:cNvSpPr>
          <p:nvPr>
            <p:ph type="title"/>
          </p:nvPr>
        </p:nvSpPr>
        <p:spPr>
          <a:xfrm>
            <a:off x="1979712" y="260648"/>
            <a:ext cx="6696744" cy="1512168"/>
          </a:xfrm>
        </p:spPr>
        <p:txBody>
          <a:bodyPr/>
          <a:lstStyle/>
          <a:p>
            <a:pPr algn="l"/>
            <a:r>
              <a:rPr lang="en-CA" sz="2400" b="1" u="sng" dirty="0" smtClean="0">
                <a:latin typeface="Georgia" pitchFamily="18" charset="0"/>
              </a:rPr>
              <a:t>(Impacts 2006-2015 )  </a:t>
            </a:r>
            <a:r>
              <a:rPr lang="en-CA" sz="2400" b="1" dirty="0" smtClean="0">
                <a:latin typeface="Georgia" pitchFamily="18" charset="0"/>
              </a:rPr>
              <a:t>   = Impacts/Year</a:t>
            </a:r>
            <a:r>
              <a:rPr lang="en-CA" sz="2400" b="1" u="sng" dirty="0" smtClean="0">
                <a:latin typeface="Georgia" pitchFamily="18" charset="0"/>
              </a:rPr>
              <a:t/>
            </a:r>
            <a:br>
              <a:rPr lang="en-CA" sz="2400" b="1" u="sng" dirty="0" smtClean="0">
                <a:latin typeface="Georgia" pitchFamily="18" charset="0"/>
              </a:rPr>
            </a:br>
            <a:r>
              <a:rPr lang="en-CA" sz="2400" b="1" dirty="0" smtClean="0">
                <a:latin typeface="Georgia" pitchFamily="18" charset="0"/>
              </a:rPr>
              <a:t>	     10</a:t>
            </a:r>
            <a:endParaRPr lang="en-CA" sz="2400" b="1" dirty="0">
              <a:latin typeface="Georgia" pitchFamily="18" charset="0"/>
            </a:endParaRPr>
          </a:p>
        </p:txBody>
      </p:sp>
      <p:sp>
        <p:nvSpPr>
          <p:cNvPr id="6246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a:p>
        </p:txBody>
      </p:sp>
      <p:sp>
        <p:nvSpPr>
          <p:cNvPr id="8" name="Slide Number Placeholder 7"/>
          <p:cNvSpPr>
            <a:spLocks noGrp="1"/>
          </p:cNvSpPr>
          <p:nvPr>
            <p:ph type="sldNum" sz="quarter" idx="12"/>
          </p:nvPr>
        </p:nvSpPr>
        <p:spPr/>
        <p:txBody>
          <a:bodyPr/>
          <a:lstStyle/>
          <a:p>
            <a:pPr>
              <a:defRPr/>
            </a:pPr>
            <a:fld id="{2FE40B62-FC14-4694-81E6-C417126AC106}" type="slidenum">
              <a:rPr lang="en-CA" smtClean="0"/>
              <a:pPr>
                <a:defRPr/>
              </a:pPr>
              <a:t>35</a:t>
            </a:fld>
            <a:endParaRPr lang="en-CA"/>
          </a:p>
        </p:txBody>
      </p:sp>
      <p:graphicFrame>
        <p:nvGraphicFramePr>
          <p:cNvPr id="9" name="Chart 8"/>
          <p:cNvGraphicFramePr>
            <a:graphicFrameLocks/>
          </p:cNvGraphicFramePr>
          <p:nvPr>
            <p:extLst>
              <p:ext uri="{D42A27DB-BD31-4B8C-83A1-F6EECF244321}">
                <p14:modId xmlns:p14="http://schemas.microsoft.com/office/powerpoint/2010/main" val="1996979763"/>
              </p:ext>
            </p:extLst>
          </p:nvPr>
        </p:nvGraphicFramePr>
        <p:xfrm>
          <a:off x="435223" y="1988840"/>
          <a:ext cx="8273554"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34300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CA" sz="3200" dirty="0">
                <a:latin typeface="Georgia" panose="02040502050405020303" pitchFamily="18" charset="0"/>
              </a:rPr>
              <a:t>Risk </a:t>
            </a:r>
            <a:r>
              <a:rPr lang="en-CA" sz="3200" dirty="0" smtClean="0">
                <a:latin typeface="Georgia" panose="02040502050405020303" pitchFamily="18" charset="0"/>
              </a:rPr>
              <a:t>Calculations</a:t>
            </a:r>
            <a:endParaRPr lang="en-CA" sz="3200" dirty="0"/>
          </a:p>
        </p:txBody>
      </p:sp>
      <p:sp>
        <p:nvSpPr>
          <p:cNvPr id="3" name="Content Placeholder 2"/>
          <p:cNvSpPr>
            <a:spLocks noGrp="1"/>
          </p:cNvSpPr>
          <p:nvPr>
            <p:ph idx="1"/>
          </p:nvPr>
        </p:nvSpPr>
        <p:spPr>
          <a:xfrm>
            <a:off x="467544" y="1196752"/>
            <a:ext cx="8424936" cy="4896543"/>
          </a:xfrm>
        </p:spPr>
        <p:txBody>
          <a:bodyPr/>
          <a:lstStyle/>
          <a:p>
            <a:pPr marL="0" indent="0">
              <a:buNone/>
            </a:pPr>
            <a:endParaRPr lang="en-CA" sz="1200" dirty="0">
              <a:latin typeface="Consolas" panose="020B0609020204030204" pitchFamily="49" charset="0"/>
            </a:endParaRPr>
          </a:p>
          <a:p>
            <a:pPr marL="0" indent="0">
              <a:buNone/>
            </a:pPr>
            <a:r>
              <a:rPr lang="en-CA" sz="2400" dirty="0" smtClean="0">
                <a:latin typeface="Georgia" panose="02040502050405020303" pitchFamily="18" charset="0"/>
              </a:rPr>
              <a:t>Load in 8 probabilities for “</a:t>
            </a:r>
            <a:r>
              <a:rPr lang="en-CA" sz="2400" dirty="0" err="1" smtClean="0">
                <a:latin typeface="Georgia" panose="02040502050405020303" pitchFamily="18" charset="0"/>
              </a:rPr>
              <a:t>DigsPerYear</a:t>
            </a:r>
            <a:r>
              <a:rPr lang="en-CA" sz="2400" dirty="0" smtClean="0">
                <a:latin typeface="Georgia" panose="02040502050405020303" pitchFamily="18" charset="0"/>
              </a:rPr>
              <a:t>” where no video</a:t>
            </a:r>
          </a:p>
          <a:p>
            <a:pPr marL="0" indent="0">
              <a:buNone/>
            </a:pPr>
            <a:r>
              <a:rPr lang="en-CA" sz="1200" dirty="0" smtClean="0">
                <a:latin typeface="Consolas" panose="020B0609020204030204" pitchFamily="49" charset="0"/>
              </a:rPr>
              <a:t>update </a:t>
            </a:r>
            <a:r>
              <a:rPr lang="en-CA" sz="1200" dirty="0" err="1">
                <a:latin typeface="Consolas" panose="020B0609020204030204" pitchFamily="49" charset="0"/>
              </a:rPr>
              <a:t>san_main</a:t>
            </a:r>
            <a:r>
              <a:rPr lang="en-CA" sz="1200" dirty="0">
                <a:latin typeface="Consolas" panose="020B0609020204030204" pitchFamily="49" charset="0"/>
              </a:rPr>
              <a:t> set </a:t>
            </a:r>
            <a:r>
              <a:rPr lang="en-CA" sz="1200" dirty="0" err="1">
                <a:latin typeface="Consolas" panose="020B0609020204030204" pitchFamily="49" charset="0"/>
              </a:rPr>
              <a:t>digsperyear</a:t>
            </a:r>
            <a:r>
              <a:rPr lang="en-CA" sz="1200" dirty="0">
                <a:latin typeface="Consolas" panose="020B0609020204030204" pitchFamily="49" charset="0"/>
              </a:rPr>
              <a:t>= 0.0011 where VBADNESS =0 and </a:t>
            </a:r>
            <a:r>
              <a:rPr lang="en-CA" sz="1200" dirty="0" err="1">
                <a:latin typeface="Consolas" panose="020B0609020204030204" pitchFamily="49" charset="0"/>
              </a:rPr>
              <a:t>diam</a:t>
            </a:r>
            <a:r>
              <a:rPr lang="en-CA" sz="1200" dirty="0">
                <a:latin typeface="Consolas" panose="020B0609020204030204" pitchFamily="49" charset="0"/>
              </a:rPr>
              <a:t>&gt;299 and mat='CON';</a:t>
            </a:r>
          </a:p>
          <a:p>
            <a:pPr marL="0" indent="0">
              <a:buNone/>
            </a:pPr>
            <a:r>
              <a:rPr lang="en-CA" sz="1200" dirty="0">
                <a:latin typeface="Consolas" panose="020B0609020204030204" pitchFamily="49" charset="0"/>
              </a:rPr>
              <a:t>update </a:t>
            </a:r>
            <a:r>
              <a:rPr lang="en-CA" sz="1200" dirty="0" err="1">
                <a:latin typeface="Consolas" panose="020B0609020204030204" pitchFamily="49" charset="0"/>
              </a:rPr>
              <a:t>san_main</a:t>
            </a:r>
            <a:r>
              <a:rPr lang="en-CA" sz="1200" dirty="0">
                <a:latin typeface="Consolas" panose="020B0609020204030204" pitchFamily="49" charset="0"/>
              </a:rPr>
              <a:t> set </a:t>
            </a:r>
            <a:r>
              <a:rPr lang="en-CA" sz="1200" dirty="0" err="1">
                <a:latin typeface="Consolas" panose="020B0609020204030204" pitchFamily="49" charset="0"/>
              </a:rPr>
              <a:t>digsperyear</a:t>
            </a:r>
            <a:r>
              <a:rPr lang="en-CA" sz="1200" dirty="0">
                <a:latin typeface="Consolas" panose="020B0609020204030204" pitchFamily="49" charset="0"/>
              </a:rPr>
              <a:t>= 0.0002 where VBADNESS =0 and </a:t>
            </a:r>
            <a:r>
              <a:rPr lang="en-CA" sz="1200" dirty="0" err="1">
                <a:latin typeface="Consolas" panose="020B0609020204030204" pitchFamily="49" charset="0"/>
              </a:rPr>
              <a:t>diam</a:t>
            </a:r>
            <a:r>
              <a:rPr lang="en-CA" sz="1200" dirty="0">
                <a:latin typeface="Consolas" panose="020B0609020204030204" pitchFamily="49" charset="0"/>
              </a:rPr>
              <a:t>&lt;300 and mat='PVC';</a:t>
            </a:r>
          </a:p>
          <a:p>
            <a:pPr marL="0" indent="0">
              <a:buNone/>
            </a:pPr>
            <a:r>
              <a:rPr lang="en-CA" sz="1200" dirty="0">
                <a:latin typeface="Consolas" panose="020B0609020204030204" pitchFamily="49" charset="0"/>
              </a:rPr>
              <a:t>update </a:t>
            </a:r>
            <a:r>
              <a:rPr lang="en-CA" sz="1200" dirty="0" err="1">
                <a:latin typeface="Consolas" panose="020B0609020204030204" pitchFamily="49" charset="0"/>
              </a:rPr>
              <a:t>san_main</a:t>
            </a:r>
            <a:r>
              <a:rPr lang="en-CA" sz="1200" dirty="0">
                <a:latin typeface="Consolas" panose="020B0609020204030204" pitchFamily="49" charset="0"/>
              </a:rPr>
              <a:t> set </a:t>
            </a:r>
            <a:r>
              <a:rPr lang="en-CA" sz="1200" dirty="0" err="1">
                <a:latin typeface="Consolas" panose="020B0609020204030204" pitchFamily="49" charset="0"/>
              </a:rPr>
              <a:t>digsperyear</a:t>
            </a:r>
            <a:r>
              <a:rPr lang="en-CA" sz="1200" dirty="0">
                <a:latin typeface="Consolas" panose="020B0609020204030204" pitchFamily="49" charset="0"/>
              </a:rPr>
              <a:t>= 0.0002 where VBADNESS =0 and </a:t>
            </a:r>
            <a:r>
              <a:rPr lang="en-CA" sz="1200" dirty="0" err="1">
                <a:latin typeface="Consolas" panose="020B0609020204030204" pitchFamily="49" charset="0"/>
              </a:rPr>
              <a:t>diam</a:t>
            </a:r>
            <a:r>
              <a:rPr lang="en-CA" sz="1200" dirty="0">
                <a:latin typeface="Consolas" panose="020B0609020204030204" pitchFamily="49" charset="0"/>
              </a:rPr>
              <a:t>&gt;299 and mat='PVC';</a:t>
            </a:r>
          </a:p>
          <a:p>
            <a:pPr marL="0" indent="0">
              <a:buNone/>
            </a:pPr>
            <a:r>
              <a:rPr lang="en-CA" sz="1200" dirty="0">
                <a:latin typeface="Consolas" panose="020B0609020204030204" pitchFamily="49" charset="0"/>
              </a:rPr>
              <a:t>update </a:t>
            </a:r>
            <a:r>
              <a:rPr lang="en-CA" sz="1200" dirty="0" err="1">
                <a:latin typeface="Consolas" panose="020B0609020204030204" pitchFamily="49" charset="0"/>
              </a:rPr>
              <a:t>san_main</a:t>
            </a:r>
            <a:r>
              <a:rPr lang="en-CA" sz="1200" dirty="0">
                <a:latin typeface="Consolas" panose="020B0609020204030204" pitchFamily="49" charset="0"/>
              </a:rPr>
              <a:t> set </a:t>
            </a:r>
            <a:r>
              <a:rPr lang="en-CA" sz="1200" dirty="0" err="1">
                <a:latin typeface="Consolas" panose="020B0609020204030204" pitchFamily="49" charset="0"/>
              </a:rPr>
              <a:t>digsperyear</a:t>
            </a:r>
            <a:r>
              <a:rPr lang="en-CA" sz="1200" dirty="0">
                <a:latin typeface="Consolas" panose="020B0609020204030204" pitchFamily="49" charset="0"/>
              </a:rPr>
              <a:t>= 0.0001 where VBADNESS =0 and </a:t>
            </a:r>
            <a:r>
              <a:rPr lang="en-CA" sz="1200" dirty="0" err="1">
                <a:latin typeface="Consolas" panose="020B0609020204030204" pitchFamily="49" charset="0"/>
              </a:rPr>
              <a:t>diam</a:t>
            </a:r>
            <a:r>
              <a:rPr lang="en-CA" sz="1200" dirty="0">
                <a:latin typeface="Consolas" panose="020B0609020204030204" pitchFamily="49" charset="0"/>
              </a:rPr>
              <a:t>&lt;300 and mat='CON</a:t>
            </a:r>
            <a:r>
              <a:rPr lang="en-CA" sz="1200" dirty="0" smtClean="0">
                <a:latin typeface="Consolas" panose="020B0609020204030204" pitchFamily="49" charset="0"/>
              </a:rPr>
              <a:t>';</a:t>
            </a:r>
          </a:p>
          <a:p>
            <a:pPr marL="0" indent="0">
              <a:buNone/>
            </a:pPr>
            <a:r>
              <a:rPr lang="en-CA" sz="1200" dirty="0">
                <a:latin typeface="Consolas" panose="020B0609020204030204" pitchFamily="49" charset="0"/>
              </a:rPr>
              <a:t> </a:t>
            </a:r>
            <a:r>
              <a:rPr lang="en-CA" sz="1200" dirty="0" smtClean="0">
                <a:latin typeface="Consolas" panose="020B0609020204030204" pitchFamily="49" charset="0"/>
              </a:rPr>
              <a:t>       etc…</a:t>
            </a:r>
          </a:p>
          <a:p>
            <a:pPr marL="0" indent="0">
              <a:buNone/>
            </a:pPr>
            <a:endParaRPr lang="en-CA" sz="1200" dirty="0" smtClean="0">
              <a:latin typeface="Consolas" panose="020B0609020204030204" pitchFamily="49" charset="0"/>
            </a:endParaRPr>
          </a:p>
          <a:p>
            <a:pPr marL="0" indent="0">
              <a:buNone/>
            </a:pPr>
            <a:r>
              <a:rPr lang="en-CA" sz="2000" dirty="0" smtClean="0">
                <a:latin typeface="Georgia" panose="02040502050405020303" pitchFamily="18" charset="0"/>
              </a:rPr>
              <a:t>Do Correlation Equation with VBADNESS where there is video</a:t>
            </a:r>
            <a:endParaRPr lang="en-CA" sz="2000" dirty="0">
              <a:latin typeface="Georgia" panose="02040502050405020303" pitchFamily="18" charset="0"/>
            </a:endParaRPr>
          </a:p>
          <a:p>
            <a:pPr marL="0" indent="0">
              <a:buNone/>
            </a:pPr>
            <a:endParaRPr lang="en-CA" sz="1200" dirty="0" smtClean="0">
              <a:latin typeface="Consolas" panose="020B0609020204030204" pitchFamily="49" charset="0"/>
            </a:endParaRPr>
          </a:p>
          <a:p>
            <a:pPr marL="0" indent="0">
              <a:buNone/>
            </a:pPr>
            <a:r>
              <a:rPr lang="en-CA" sz="1800" b="1" dirty="0">
                <a:latin typeface="Consolas" panose="020B0609020204030204" pitchFamily="49" charset="0"/>
              </a:rPr>
              <a:t>update </a:t>
            </a:r>
            <a:r>
              <a:rPr lang="en-CA" sz="1800" b="1" dirty="0" err="1">
                <a:latin typeface="Consolas" panose="020B0609020204030204" pitchFamily="49" charset="0"/>
              </a:rPr>
              <a:t>san_main</a:t>
            </a:r>
            <a:r>
              <a:rPr lang="en-CA" sz="1800" b="1" dirty="0">
                <a:latin typeface="Consolas" panose="020B0609020204030204" pitchFamily="49" charset="0"/>
              </a:rPr>
              <a:t> set </a:t>
            </a:r>
            <a:r>
              <a:rPr lang="en-CA" sz="1800" b="1" dirty="0" err="1">
                <a:latin typeface="Consolas" panose="020B0609020204030204" pitchFamily="49" charset="0"/>
              </a:rPr>
              <a:t>digsperyear</a:t>
            </a:r>
            <a:r>
              <a:rPr lang="en-CA" sz="1800" b="1" dirty="0">
                <a:latin typeface="Consolas" panose="020B0609020204030204" pitchFamily="49" charset="0"/>
              </a:rPr>
              <a:t> = 0.0008 * VBADNESS + 0.0133 </a:t>
            </a:r>
            <a:endParaRPr lang="en-CA" sz="1800" b="1" dirty="0" smtClean="0">
              <a:latin typeface="Consolas" panose="020B0609020204030204" pitchFamily="49" charset="0"/>
            </a:endParaRPr>
          </a:p>
          <a:p>
            <a:pPr marL="0" indent="0">
              <a:buNone/>
            </a:pPr>
            <a:r>
              <a:rPr lang="en-CA" sz="1800" b="1" dirty="0">
                <a:latin typeface="Consolas" panose="020B0609020204030204" pitchFamily="49" charset="0"/>
              </a:rPr>
              <a:t> </a:t>
            </a:r>
            <a:r>
              <a:rPr lang="en-CA" sz="1800" b="1" dirty="0" smtClean="0">
                <a:latin typeface="Consolas" panose="020B0609020204030204" pitchFamily="49" charset="0"/>
              </a:rPr>
              <a:t>      where </a:t>
            </a:r>
            <a:r>
              <a:rPr lang="en-CA" sz="1800" b="1" dirty="0">
                <a:latin typeface="Consolas" panose="020B0609020204030204" pitchFamily="49" charset="0"/>
              </a:rPr>
              <a:t>VBADNESS&gt;0</a:t>
            </a:r>
            <a:r>
              <a:rPr lang="en-CA" sz="1800" b="1" dirty="0" smtClean="0">
                <a:latin typeface="Consolas" panose="020B0609020204030204" pitchFamily="49" charset="0"/>
              </a:rPr>
              <a:t>;</a:t>
            </a:r>
          </a:p>
          <a:p>
            <a:pPr marL="0" indent="0">
              <a:buNone/>
            </a:pPr>
            <a:endParaRPr lang="en-CA" sz="1200" dirty="0" smtClean="0">
              <a:latin typeface="Consolas" panose="020B0609020204030204" pitchFamily="49" charset="0"/>
            </a:endParaRPr>
          </a:p>
          <a:p>
            <a:pPr marL="0" indent="0">
              <a:buNone/>
            </a:pPr>
            <a:endParaRPr lang="en-CA" sz="1200" dirty="0">
              <a:latin typeface="Consolas" panose="020B0609020204030204" pitchFamily="49" charset="0"/>
            </a:endParaRPr>
          </a:p>
          <a:p>
            <a:pPr marL="0" indent="0">
              <a:buNone/>
            </a:pPr>
            <a:r>
              <a:rPr lang="en-CA" sz="2400" dirty="0" smtClean="0">
                <a:latin typeface="Georgia" panose="02040502050405020303" pitchFamily="18" charset="0"/>
              </a:rPr>
              <a:t>Risk is Probability Times Consequence: Show Me The Money</a:t>
            </a:r>
          </a:p>
          <a:p>
            <a:pPr marL="0" indent="0">
              <a:buNone/>
            </a:pPr>
            <a:endParaRPr lang="en-CA" sz="1200" dirty="0" smtClean="0">
              <a:latin typeface="Georgia" panose="02040502050405020303" pitchFamily="18" charset="0"/>
            </a:endParaRPr>
          </a:p>
          <a:p>
            <a:pPr marL="0" indent="0">
              <a:buNone/>
            </a:pPr>
            <a:r>
              <a:rPr lang="en-CA" sz="2000" b="1" dirty="0" smtClean="0">
                <a:solidFill>
                  <a:srgbClr val="FF0000"/>
                </a:solidFill>
                <a:latin typeface="Consolas" panose="020B0609020204030204" pitchFamily="49" charset="0"/>
              </a:rPr>
              <a:t>update </a:t>
            </a:r>
            <a:r>
              <a:rPr lang="en-CA" sz="2000" b="1" dirty="0" err="1">
                <a:solidFill>
                  <a:srgbClr val="FF0000"/>
                </a:solidFill>
                <a:latin typeface="Consolas" panose="020B0609020204030204" pitchFamily="49" charset="0"/>
              </a:rPr>
              <a:t>san_main</a:t>
            </a:r>
            <a:r>
              <a:rPr lang="en-CA" sz="2000" b="1" dirty="0">
                <a:solidFill>
                  <a:srgbClr val="FF0000"/>
                </a:solidFill>
                <a:latin typeface="Consolas" panose="020B0609020204030204" pitchFamily="49" charset="0"/>
              </a:rPr>
              <a:t> set </a:t>
            </a:r>
            <a:r>
              <a:rPr lang="en-CA" sz="2000" b="1" dirty="0" err="1" smtClean="0">
                <a:solidFill>
                  <a:srgbClr val="FF0000"/>
                </a:solidFill>
                <a:latin typeface="Consolas" panose="020B0609020204030204" pitchFamily="49" charset="0"/>
              </a:rPr>
              <a:t>StructRisk</a:t>
            </a:r>
            <a:r>
              <a:rPr lang="en-CA" sz="2000" b="1" dirty="0" smtClean="0">
                <a:solidFill>
                  <a:srgbClr val="FF0000"/>
                </a:solidFill>
                <a:latin typeface="Consolas" panose="020B0609020204030204" pitchFamily="49" charset="0"/>
              </a:rPr>
              <a:t> </a:t>
            </a:r>
            <a:r>
              <a:rPr lang="en-CA" sz="2000" b="1" dirty="0">
                <a:solidFill>
                  <a:srgbClr val="FF0000"/>
                </a:solidFill>
                <a:latin typeface="Consolas" panose="020B0609020204030204" pitchFamily="49" charset="0"/>
              </a:rPr>
              <a:t>= </a:t>
            </a:r>
            <a:r>
              <a:rPr lang="en-CA" sz="2000" b="1" dirty="0" err="1">
                <a:solidFill>
                  <a:srgbClr val="FF0000"/>
                </a:solidFill>
                <a:latin typeface="Consolas" panose="020B0609020204030204" pitchFamily="49" charset="0"/>
              </a:rPr>
              <a:t>DigsPerYear</a:t>
            </a:r>
            <a:r>
              <a:rPr lang="en-CA" sz="2000" b="1" dirty="0">
                <a:solidFill>
                  <a:srgbClr val="FF0000"/>
                </a:solidFill>
                <a:latin typeface="Consolas" panose="020B0609020204030204" pitchFamily="49" charset="0"/>
              </a:rPr>
              <a:t> * </a:t>
            </a:r>
            <a:r>
              <a:rPr lang="en-CA" sz="2000" b="1" dirty="0" err="1">
                <a:solidFill>
                  <a:srgbClr val="FF0000"/>
                </a:solidFill>
                <a:latin typeface="Consolas" panose="020B0609020204030204" pitchFamily="49" charset="0"/>
              </a:rPr>
              <a:t>StructCost</a:t>
            </a:r>
            <a:r>
              <a:rPr lang="en-CA" sz="2000" b="1" dirty="0">
                <a:solidFill>
                  <a:srgbClr val="FF0000"/>
                </a:solidFill>
                <a:latin typeface="Consolas" panose="020B0609020204030204" pitchFamily="49" charset="0"/>
              </a:rPr>
              <a:t>;</a:t>
            </a:r>
          </a:p>
          <a:p>
            <a:pPr marL="0" indent="0">
              <a:buNone/>
            </a:pPr>
            <a:endParaRPr lang="en-CA" sz="2400" dirty="0">
              <a:latin typeface="Consolas" panose="020B0609020204030204" pitchFamily="49" charset="0"/>
            </a:endParaRPr>
          </a:p>
        </p:txBody>
      </p:sp>
      <p:sp>
        <p:nvSpPr>
          <p:cNvPr id="4" name="Footer Placeholder 3"/>
          <p:cNvSpPr>
            <a:spLocks noGrp="1"/>
          </p:cNvSpPr>
          <p:nvPr>
            <p:ph type="ftr" sz="quarter" idx="11"/>
          </p:nvPr>
        </p:nvSpPr>
        <p:spPr/>
        <p:txBody>
          <a:bodyPr/>
          <a:lstStyle/>
          <a:p>
            <a:pPr>
              <a:defRPr/>
            </a:pPr>
            <a:r>
              <a:rPr lang="en-CA" smtClean="0"/>
              <a:t>Presentation</a:t>
            </a:r>
            <a:endParaRPr lang="en-CA"/>
          </a:p>
        </p:txBody>
      </p:sp>
      <p:sp>
        <p:nvSpPr>
          <p:cNvPr id="5" name="Slide Number Placeholder 4"/>
          <p:cNvSpPr>
            <a:spLocks noGrp="1"/>
          </p:cNvSpPr>
          <p:nvPr>
            <p:ph type="sldNum" sz="quarter" idx="12"/>
          </p:nvPr>
        </p:nvSpPr>
        <p:spPr/>
        <p:txBody>
          <a:bodyPr/>
          <a:lstStyle/>
          <a:p>
            <a:pPr>
              <a:defRPr/>
            </a:pPr>
            <a:fld id="{2FE40B62-FC14-4694-81E6-C417126AC106}" type="slidenum">
              <a:rPr lang="en-CA" smtClean="0"/>
              <a:pPr>
                <a:defRPr/>
              </a:pPr>
              <a:t>36</a:t>
            </a:fld>
            <a:endParaRPr lang="en-CA"/>
          </a:p>
        </p:txBody>
      </p:sp>
    </p:spTree>
    <p:extLst>
      <p:ext uri="{BB962C8B-B14F-4D97-AF65-F5344CB8AC3E}">
        <p14:creationId xmlns:p14="http://schemas.microsoft.com/office/powerpoint/2010/main" val="3432761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CA" smtClean="0"/>
              <a:t>Presentation</a:t>
            </a:r>
            <a:endParaRPr lang="en-CA"/>
          </a:p>
        </p:txBody>
      </p:sp>
      <p:sp>
        <p:nvSpPr>
          <p:cNvPr id="5" name="Slide Number Placeholder 4"/>
          <p:cNvSpPr>
            <a:spLocks noGrp="1"/>
          </p:cNvSpPr>
          <p:nvPr>
            <p:ph type="sldNum" sz="quarter" idx="12"/>
          </p:nvPr>
        </p:nvSpPr>
        <p:spPr/>
        <p:txBody>
          <a:bodyPr/>
          <a:lstStyle/>
          <a:p>
            <a:pPr>
              <a:defRPr/>
            </a:pPr>
            <a:fld id="{2FE40B62-FC14-4694-81E6-C417126AC106}" type="slidenum">
              <a:rPr lang="en-CA" smtClean="0"/>
              <a:pPr>
                <a:defRPr/>
              </a:pPr>
              <a:t>37</a:t>
            </a:fld>
            <a:endParaRPr lang="en-CA"/>
          </a:p>
        </p:txBody>
      </p:sp>
      <p:pic>
        <p:nvPicPr>
          <p:cNvPr id="675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41" y="44623"/>
            <a:ext cx="9130659" cy="6532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5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2447" y="4509120"/>
            <a:ext cx="4081554" cy="206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4130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Georgia" panose="02040502050405020303" pitchFamily="18" charset="0"/>
              </a:rPr>
              <a:t>Questions?</a:t>
            </a:r>
            <a:endParaRPr lang="en-CA" dirty="0">
              <a:latin typeface="Georgia" panose="02040502050405020303" pitchFamily="18" charset="0"/>
            </a:endParaRPr>
          </a:p>
        </p:txBody>
      </p:sp>
      <p:sp>
        <p:nvSpPr>
          <p:cNvPr id="3" name="Content Placeholder 2"/>
          <p:cNvSpPr>
            <a:spLocks noGrp="1"/>
          </p:cNvSpPr>
          <p:nvPr>
            <p:ph idx="1"/>
          </p:nvPr>
        </p:nvSpPr>
        <p:spPr/>
        <p:txBody>
          <a:bodyPr/>
          <a:lstStyle/>
          <a:p>
            <a:r>
              <a:rPr lang="en-CA" dirty="0" smtClean="0">
                <a:latin typeface="Georgia" panose="02040502050405020303" pitchFamily="18" charset="0"/>
              </a:rPr>
              <a:t>I’m retired.</a:t>
            </a:r>
          </a:p>
          <a:p>
            <a:endParaRPr lang="en-CA" dirty="0">
              <a:latin typeface="Georgia" panose="02040502050405020303" pitchFamily="18" charset="0"/>
            </a:endParaRPr>
          </a:p>
          <a:p>
            <a:r>
              <a:rPr lang="en-CA" dirty="0" smtClean="0">
                <a:latin typeface="Georgia" panose="02040502050405020303" pitchFamily="18" charset="0"/>
              </a:rPr>
              <a:t>Gloria’s here on break from Traffic.</a:t>
            </a:r>
          </a:p>
          <a:p>
            <a:endParaRPr lang="en-CA" dirty="0">
              <a:latin typeface="Georgia" panose="02040502050405020303" pitchFamily="18" charset="0"/>
            </a:endParaRPr>
          </a:p>
          <a:p>
            <a:r>
              <a:rPr lang="en-CA" dirty="0" smtClean="0">
                <a:latin typeface="Georgia" panose="02040502050405020303" pitchFamily="18" charset="0"/>
              </a:rPr>
              <a:t>Questions will be $1000 each.</a:t>
            </a:r>
          </a:p>
          <a:p>
            <a:endParaRPr lang="en-CA" dirty="0">
              <a:latin typeface="Georgia" panose="02040502050405020303" pitchFamily="18" charset="0"/>
            </a:endParaRPr>
          </a:p>
          <a:p>
            <a:r>
              <a:rPr lang="en-CA" dirty="0" smtClean="0">
                <a:latin typeface="Georgia" panose="02040502050405020303" pitchFamily="18" charset="0"/>
              </a:rPr>
              <a:t>In the bar.</a:t>
            </a:r>
            <a:endParaRPr lang="en-CA" dirty="0">
              <a:latin typeface="Georgia" panose="02040502050405020303" pitchFamily="18" charset="0"/>
            </a:endParaRPr>
          </a:p>
        </p:txBody>
      </p:sp>
      <p:sp>
        <p:nvSpPr>
          <p:cNvPr id="4" name="Footer Placeholder 3"/>
          <p:cNvSpPr>
            <a:spLocks noGrp="1"/>
          </p:cNvSpPr>
          <p:nvPr>
            <p:ph type="ftr" sz="quarter" idx="11"/>
          </p:nvPr>
        </p:nvSpPr>
        <p:spPr/>
        <p:txBody>
          <a:bodyPr/>
          <a:lstStyle/>
          <a:p>
            <a:pPr>
              <a:defRPr/>
            </a:pPr>
            <a:r>
              <a:rPr lang="en-CA" smtClean="0"/>
              <a:t>Presentation</a:t>
            </a:r>
            <a:endParaRPr lang="en-CA"/>
          </a:p>
        </p:txBody>
      </p:sp>
      <p:sp>
        <p:nvSpPr>
          <p:cNvPr id="5" name="Slide Number Placeholder 4"/>
          <p:cNvSpPr>
            <a:spLocks noGrp="1"/>
          </p:cNvSpPr>
          <p:nvPr>
            <p:ph type="sldNum" sz="quarter" idx="12"/>
          </p:nvPr>
        </p:nvSpPr>
        <p:spPr/>
        <p:txBody>
          <a:bodyPr/>
          <a:lstStyle/>
          <a:p>
            <a:pPr>
              <a:defRPr/>
            </a:pPr>
            <a:fld id="{2FE40B62-FC14-4694-81E6-C417126AC106}" type="slidenum">
              <a:rPr lang="en-CA" smtClean="0"/>
              <a:pPr>
                <a:defRPr/>
              </a:pPr>
              <a:t>38</a:t>
            </a:fld>
            <a:endParaRPr lang="en-CA"/>
          </a:p>
        </p:txBody>
      </p:sp>
    </p:spTree>
    <p:extLst>
      <p:ext uri="{BB962C8B-B14F-4D97-AF65-F5344CB8AC3E}">
        <p14:creationId xmlns:p14="http://schemas.microsoft.com/office/powerpoint/2010/main" val="1917793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CA"/>
              <a:t>Presentation</a:t>
            </a:r>
          </a:p>
        </p:txBody>
      </p:sp>
      <p:sp>
        <p:nvSpPr>
          <p:cNvPr id="47106" name="Rectangle 2"/>
          <p:cNvSpPr>
            <a:spLocks noGrp="1" noChangeArrowheads="1"/>
          </p:cNvSpPr>
          <p:nvPr>
            <p:ph type="title"/>
          </p:nvPr>
        </p:nvSpPr>
        <p:spPr>
          <a:xfrm>
            <a:off x="1331640" y="188094"/>
            <a:ext cx="7438727" cy="720626"/>
          </a:xfrm>
        </p:spPr>
        <p:txBody>
          <a:bodyPr/>
          <a:lstStyle/>
          <a:p>
            <a:r>
              <a:rPr lang="en-CA" sz="2800" b="1" dirty="0">
                <a:latin typeface="Georgia" pitchFamily="18" charset="0"/>
              </a:rPr>
              <a:t>Consequence TBL Cost Value </a:t>
            </a:r>
          </a:p>
        </p:txBody>
      </p:sp>
      <p:sp>
        <p:nvSpPr>
          <p:cNvPr id="47110" name="Rectangle 6"/>
          <p:cNvSpPr>
            <a:spLocks noGrp="1" noChangeArrowheads="1"/>
          </p:cNvSpPr>
          <p:nvPr>
            <p:ph type="body" idx="1"/>
          </p:nvPr>
        </p:nvSpPr>
        <p:spPr>
          <a:xfrm>
            <a:off x="250825" y="836712"/>
            <a:ext cx="8569325" cy="5616624"/>
          </a:xfrm>
          <a:noFill/>
          <a:ln/>
        </p:spPr>
        <p:txBody>
          <a:bodyPr/>
          <a:lstStyle/>
          <a:p>
            <a:pPr marL="914400" lvl="1" indent="-457200">
              <a:buFont typeface="+mj-lt"/>
              <a:buAutoNum type="arabicPeriod"/>
            </a:pPr>
            <a:r>
              <a:rPr lang="en-US" sz="2400" b="1" dirty="0">
                <a:latin typeface="Georgia" pitchFamily="18" charset="0"/>
                <a:cs typeface="Times New Roman" pitchFamily="18" charset="0"/>
              </a:rPr>
              <a:t>Financial </a:t>
            </a:r>
            <a:r>
              <a:rPr lang="en-US" sz="2400" b="1" dirty="0" smtClean="0">
                <a:latin typeface="Georgia" pitchFamily="18" charset="0"/>
                <a:cs typeface="Times New Roman" pitchFamily="18" charset="0"/>
              </a:rPr>
              <a:t>Impact  - “Actual” Cost</a:t>
            </a:r>
            <a:endParaRPr lang="en-US" sz="2400" b="1" dirty="0">
              <a:latin typeface="Georgia" pitchFamily="18" charset="0"/>
              <a:cs typeface="Times New Roman" pitchFamily="18" charset="0"/>
            </a:endParaRPr>
          </a:p>
          <a:p>
            <a:pPr lvl="2"/>
            <a:r>
              <a:rPr lang="en-US" dirty="0">
                <a:latin typeface="Georgia" pitchFamily="18" charset="0"/>
                <a:cs typeface="Times New Roman" pitchFamily="18" charset="0"/>
              </a:rPr>
              <a:t>Increased operating costs due to operational failures</a:t>
            </a:r>
          </a:p>
          <a:p>
            <a:pPr lvl="2"/>
            <a:r>
              <a:rPr lang="en-US" dirty="0">
                <a:latin typeface="Georgia" pitchFamily="18" charset="0"/>
                <a:cs typeface="Times New Roman" pitchFamily="18" charset="0"/>
              </a:rPr>
              <a:t>Dig costs due to structural failures</a:t>
            </a:r>
          </a:p>
          <a:p>
            <a:pPr marL="0" indent="0">
              <a:buNone/>
            </a:pPr>
            <a:r>
              <a:rPr lang="en-US" sz="2800" b="1" dirty="0" smtClean="0">
                <a:latin typeface="Georgia" pitchFamily="18" charset="0"/>
                <a:cs typeface="Times New Roman" pitchFamily="18" charset="0"/>
              </a:rPr>
              <a:t/>
            </a:r>
            <a:br>
              <a:rPr lang="en-US" sz="2800" b="1" dirty="0" smtClean="0">
                <a:latin typeface="Georgia" pitchFamily="18" charset="0"/>
                <a:cs typeface="Times New Roman" pitchFamily="18" charset="0"/>
              </a:rPr>
            </a:br>
            <a:r>
              <a:rPr lang="en-US" sz="2800" b="1" dirty="0" smtClean="0">
                <a:latin typeface="Georgia" pitchFamily="18" charset="0"/>
                <a:cs typeface="Times New Roman" pitchFamily="18" charset="0"/>
              </a:rPr>
              <a:t>	“Notional” Costs we would have spent</a:t>
            </a:r>
            <a:endParaRPr lang="en-US" sz="2800" b="1" dirty="0">
              <a:latin typeface="Georgia" pitchFamily="18" charset="0"/>
              <a:cs typeface="Times New Roman" pitchFamily="18" charset="0"/>
            </a:endParaRPr>
          </a:p>
          <a:p>
            <a:pPr marL="457200" lvl="1" indent="0">
              <a:buNone/>
            </a:pPr>
            <a:r>
              <a:rPr lang="en-US" sz="2400" b="1" dirty="0" smtClean="0">
                <a:latin typeface="Georgia" pitchFamily="18" charset="0"/>
                <a:cs typeface="Times New Roman" pitchFamily="18" charset="0"/>
              </a:rPr>
              <a:t/>
            </a:r>
            <a:br>
              <a:rPr lang="en-US" sz="2400" b="1" dirty="0" smtClean="0">
                <a:latin typeface="Georgia" pitchFamily="18" charset="0"/>
                <a:cs typeface="Times New Roman" pitchFamily="18" charset="0"/>
              </a:rPr>
            </a:br>
            <a:r>
              <a:rPr lang="en-US" sz="2400" b="1" dirty="0" smtClean="0">
                <a:latin typeface="Georgia" pitchFamily="18" charset="0"/>
                <a:cs typeface="Times New Roman" pitchFamily="18" charset="0"/>
              </a:rPr>
              <a:t>2.	Environmental Impact </a:t>
            </a:r>
            <a:endParaRPr lang="en-US" sz="2400" b="1" dirty="0">
              <a:latin typeface="Georgia" pitchFamily="18" charset="0"/>
              <a:cs typeface="Times New Roman" pitchFamily="18" charset="0"/>
            </a:endParaRPr>
          </a:p>
          <a:p>
            <a:pPr lvl="2">
              <a:buFont typeface="Arial" pitchFamily="34" charset="0"/>
              <a:buChar char="•"/>
            </a:pPr>
            <a:r>
              <a:rPr lang="en-US" dirty="0">
                <a:latin typeface="Georgia" pitchFamily="18" charset="0"/>
                <a:cs typeface="Times New Roman" pitchFamily="18" charset="0"/>
              </a:rPr>
              <a:t>Polluting </a:t>
            </a:r>
            <a:r>
              <a:rPr lang="en-US" dirty="0" smtClean="0">
                <a:latin typeface="Georgia" pitchFamily="18" charset="0"/>
                <a:cs typeface="Times New Roman" pitchFamily="18" charset="0"/>
              </a:rPr>
              <a:t>rivers/ponds/wetlands</a:t>
            </a:r>
            <a:br>
              <a:rPr lang="en-US" dirty="0" smtClean="0">
                <a:latin typeface="Georgia" pitchFamily="18" charset="0"/>
                <a:cs typeface="Times New Roman" pitchFamily="18" charset="0"/>
              </a:rPr>
            </a:br>
            <a:endParaRPr lang="en-US" dirty="0">
              <a:latin typeface="Georgia" pitchFamily="18" charset="0"/>
              <a:cs typeface="Times New Roman" pitchFamily="18" charset="0"/>
            </a:endParaRPr>
          </a:p>
          <a:p>
            <a:pPr marL="457200" lvl="1" indent="0">
              <a:buNone/>
            </a:pPr>
            <a:r>
              <a:rPr lang="en-US" sz="2400" b="1" dirty="0" smtClean="0">
                <a:latin typeface="Georgia" pitchFamily="18" charset="0"/>
                <a:cs typeface="Times New Roman" pitchFamily="18" charset="0"/>
              </a:rPr>
              <a:t>3. Social </a:t>
            </a:r>
            <a:r>
              <a:rPr lang="en-US" sz="2400" b="1" dirty="0">
                <a:latin typeface="Georgia" pitchFamily="18" charset="0"/>
                <a:cs typeface="Times New Roman" pitchFamily="18" charset="0"/>
              </a:rPr>
              <a:t>Impact</a:t>
            </a:r>
          </a:p>
          <a:p>
            <a:pPr lvl="2">
              <a:buFont typeface="Arial" pitchFamily="34" charset="0"/>
              <a:buChar char="•"/>
            </a:pPr>
            <a:r>
              <a:rPr lang="en-US" dirty="0">
                <a:latin typeface="Georgia" pitchFamily="18" charset="0"/>
                <a:cs typeface="Times New Roman" pitchFamily="18" charset="0"/>
              </a:rPr>
              <a:t>Disturbance to customers due to main backups</a:t>
            </a:r>
          </a:p>
          <a:p>
            <a:pPr lvl="2">
              <a:buFont typeface="Arial" pitchFamily="34" charset="0"/>
              <a:buChar char="•"/>
            </a:pPr>
            <a:r>
              <a:rPr lang="en-US" dirty="0">
                <a:latin typeface="Georgia" pitchFamily="18" charset="0"/>
                <a:cs typeface="Times New Roman" pitchFamily="18" charset="0"/>
              </a:rPr>
              <a:t>Traffic interruptions</a:t>
            </a:r>
          </a:p>
          <a:p>
            <a:endParaRPr lang="en-CA" sz="2400" dirty="0">
              <a:latin typeface="Georgia" pitchFamily="18" charset="0"/>
            </a:endParaRPr>
          </a:p>
        </p:txBody>
      </p:sp>
      <p:sp>
        <p:nvSpPr>
          <p:cNvPr id="6" name="Slide Number Placeholder 5"/>
          <p:cNvSpPr>
            <a:spLocks noGrp="1"/>
          </p:cNvSpPr>
          <p:nvPr>
            <p:ph type="sldNum" sz="quarter" idx="12"/>
          </p:nvPr>
        </p:nvSpPr>
        <p:spPr/>
        <p:txBody>
          <a:bodyPr/>
          <a:lstStyle/>
          <a:p>
            <a:pPr>
              <a:defRPr/>
            </a:pPr>
            <a:fld id="{2FE40B62-FC14-4694-81E6-C417126AC106}" type="slidenum">
              <a:rPr lang="en-CA" smtClean="0"/>
              <a:pPr>
                <a:defRPr/>
              </a:pPr>
              <a:t>4</a:t>
            </a:fld>
            <a:endParaRPr lang="en-CA"/>
          </a:p>
        </p:txBody>
      </p:sp>
    </p:spTree>
    <p:extLst>
      <p:ext uri="{BB962C8B-B14F-4D97-AF65-F5344CB8AC3E}">
        <p14:creationId xmlns:p14="http://schemas.microsoft.com/office/powerpoint/2010/main" val="3688986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CA"/>
              <a:t>Presentation</a:t>
            </a:r>
          </a:p>
        </p:txBody>
      </p:sp>
      <p:sp>
        <p:nvSpPr>
          <p:cNvPr id="30722" name="Rectangle 2"/>
          <p:cNvSpPr>
            <a:spLocks noGrp="1" noChangeArrowheads="1"/>
          </p:cNvSpPr>
          <p:nvPr>
            <p:ph type="title"/>
          </p:nvPr>
        </p:nvSpPr>
        <p:spPr>
          <a:xfrm>
            <a:off x="611560" y="0"/>
            <a:ext cx="8147050" cy="941388"/>
          </a:xfrm>
        </p:spPr>
        <p:txBody>
          <a:bodyPr/>
          <a:lstStyle/>
          <a:p>
            <a:r>
              <a:rPr lang="en-CA" sz="3200" b="1">
                <a:latin typeface="Georgia" pitchFamily="18" charset="0"/>
              </a:rPr>
              <a:t>Methodology</a:t>
            </a:r>
          </a:p>
        </p:txBody>
      </p:sp>
      <p:sp>
        <p:nvSpPr>
          <p:cNvPr id="30723" name="Rectangle 3"/>
          <p:cNvSpPr>
            <a:spLocks noGrp="1" noChangeArrowheads="1"/>
          </p:cNvSpPr>
          <p:nvPr>
            <p:ph type="body" idx="1"/>
          </p:nvPr>
        </p:nvSpPr>
        <p:spPr>
          <a:xfrm>
            <a:off x="457200" y="1268760"/>
            <a:ext cx="8218488" cy="4852988"/>
          </a:xfrm>
        </p:spPr>
        <p:txBody>
          <a:bodyPr/>
          <a:lstStyle/>
          <a:p>
            <a:pPr>
              <a:lnSpc>
                <a:spcPct val="80000"/>
              </a:lnSpc>
            </a:pPr>
            <a:r>
              <a:rPr lang="en-CA" sz="2400" dirty="0" smtClean="0">
                <a:latin typeface="Georgia" pitchFamily="18" charset="0"/>
              </a:rPr>
              <a:t>Identify criteria </a:t>
            </a:r>
            <a:r>
              <a:rPr lang="en-CA" sz="2400" dirty="0">
                <a:latin typeface="Georgia" pitchFamily="18" charset="0"/>
              </a:rPr>
              <a:t>available in-house</a:t>
            </a:r>
          </a:p>
          <a:p>
            <a:pPr>
              <a:lnSpc>
                <a:spcPct val="80000"/>
              </a:lnSpc>
              <a:buFontTx/>
              <a:buNone/>
            </a:pPr>
            <a:endParaRPr lang="en-CA" sz="2400" dirty="0">
              <a:latin typeface="Georgia" pitchFamily="18" charset="0"/>
            </a:endParaRPr>
          </a:p>
          <a:p>
            <a:pPr>
              <a:lnSpc>
                <a:spcPct val="80000"/>
              </a:lnSpc>
            </a:pPr>
            <a:r>
              <a:rPr lang="en-CA" sz="2400" dirty="0" smtClean="0">
                <a:latin typeface="Georgia" pitchFamily="18" charset="0"/>
              </a:rPr>
              <a:t>Perform GIS </a:t>
            </a:r>
            <a:r>
              <a:rPr lang="en-CA" sz="2400" dirty="0">
                <a:latin typeface="Georgia" pitchFamily="18" charset="0"/>
              </a:rPr>
              <a:t>analysis to identify mains under “location impacts” criteria</a:t>
            </a:r>
          </a:p>
          <a:p>
            <a:pPr>
              <a:lnSpc>
                <a:spcPct val="80000"/>
              </a:lnSpc>
              <a:buFontTx/>
              <a:buNone/>
            </a:pPr>
            <a:endParaRPr lang="en-CA" sz="2400" dirty="0">
              <a:latin typeface="Georgia" pitchFamily="18" charset="0"/>
            </a:endParaRPr>
          </a:p>
          <a:p>
            <a:pPr>
              <a:lnSpc>
                <a:spcPct val="80000"/>
              </a:lnSpc>
            </a:pPr>
            <a:r>
              <a:rPr lang="en-CA" sz="2400" dirty="0" smtClean="0">
                <a:latin typeface="Georgia" pitchFamily="18" charset="0"/>
              </a:rPr>
              <a:t>Consolidate GIS </a:t>
            </a:r>
            <a:r>
              <a:rPr lang="en-CA" sz="2400" dirty="0">
                <a:latin typeface="Georgia" pitchFamily="18" charset="0"/>
              </a:rPr>
              <a:t>results into the Asset Management database</a:t>
            </a:r>
          </a:p>
          <a:p>
            <a:pPr>
              <a:lnSpc>
                <a:spcPct val="80000"/>
              </a:lnSpc>
              <a:buFontTx/>
              <a:buNone/>
            </a:pPr>
            <a:endParaRPr lang="en-CA" sz="2400" dirty="0">
              <a:latin typeface="Georgia" pitchFamily="18" charset="0"/>
            </a:endParaRPr>
          </a:p>
          <a:p>
            <a:pPr>
              <a:lnSpc>
                <a:spcPct val="80000"/>
              </a:lnSpc>
            </a:pPr>
            <a:r>
              <a:rPr lang="en-CA" sz="2400" dirty="0" smtClean="0">
                <a:latin typeface="Georgia" pitchFamily="18" charset="0"/>
              </a:rPr>
              <a:t>Determine TBL </a:t>
            </a:r>
            <a:r>
              <a:rPr lang="en-CA" sz="2400" dirty="0">
                <a:latin typeface="Georgia" pitchFamily="18" charset="0"/>
              </a:rPr>
              <a:t>values for each criterion, as well as a method for addition of costs</a:t>
            </a:r>
          </a:p>
          <a:p>
            <a:pPr>
              <a:lnSpc>
                <a:spcPct val="80000"/>
              </a:lnSpc>
            </a:pPr>
            <a:endParaRPr lang="en-CA" sz="2400" dirty="0">
              <a:latin typeface="Georgia" pitchFamily="18" charset="0"/>
            </a:endParaRPr>
          </a:p>
          <a:p>
            <a:pPr>
              <a:lnSpc>
                <a:spcPct val="80000"/>
              </a:lnSpc>
            </a:pPr>
            <a:r>
              <a:rPr lang="en-CA" sz="2400" dirty="0" smtClean="0">
                <a:latin typeface="Georgia" pitchFamily="18" charset="0"/>
              </a:rPr>
              <a:t>EXTRA!  Determine probability </a:t>
            </a:r>
            <a:r>
              <a:rPr lang="en-CA" sz="2400" dirty="0">
                <a:latin typeface="Georgia" pitchFamily="18" charset="0"/>
              </a:rPr>
              <a:t>of </a:t>
            </a:r>
            <a:r>
              <a:rPr lang="en-CA" sz="2400" dirty="0" smtClean="0">
                <a:latin typeface="Georgia" pitchFamily="18" charset="0"/>
              </a:rPr>
              <a:t>failure – risk model!</a:t>
            </a:r>
            <a:endParaRPr lang="en-CA" sz="2400" dirty="0">
              <a:latin typeface="Georgia" pitchFamily="18" charset="0"/>
            </a:endParaRPr>
          </a:p>
        </p:txBody>
      </p:sp>
      <p:sp>
        <p:nvSpPr>
          <p:cNvPr id="6" name="Slide Number Placeholder 5"/>
          <p:cNvSpPr>
            <a:spLocks noGrp="1"/>
          </p:cNvSpPr>
          <p:nvPr>
            <p:ph type="sldNum" sz="quarter" idx="12"/>
          </p:nvPr>
        </p:nvSpPr>
        <p:spPr/>
        <p:txBody>
          <a:bodyPr/>
          <a:lstStyle/>
          <a:p>
            <a:pPr>
              <a:defRPr/>
            </a:pPr>
            <a:fld id="{2FE40B62-FC14-4694-81E6-C417126AC106}" type="slidenum">
              <a:rPr lang="en-CA" smtClean="0"/>
              <a:pPr>
                <a:defRPr/>
              </a:pPr>
              <a:t>5</a:t>
            </a:fld>
            <a:endParaRPr lang="en-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CA"/>
              <a:t>Presentation</a:t>
            </a:r>
          </a:p>
        </p:txBody>
      </p:sp>
      <p:sp>
        <p:nvSpPr>
          <p:cNvPr id="11266" name="Rectangle 2"/>
          <p:cNvSpPr>
            <a:spLocks noGrp="1" noChangeArrowheads="1"/>
          </p:cNvSpPr>
          <p:nvPr>
            <p:ph type="title"/>
          </p:nvPr>
        </p:nvSpPr>
        <p:spPr>
          <a:xfrm>
            <a:off x="2339752" y="-27384"/>
            <a:ext cx="4546848" cy="778098"/>
          </a:xfrm>
        </p:spPr>
        <p:txBody>
          <a:bodyPr/>
          <a:lstStyle/>
          <a:p>
            <a:r>
              <a:rPr lang="en-CA" sz="3200" b="1" dirty="0">
                <a:latin typeface="Georgia" pitchFamily="18" charset="0"/>
              </a:rPr>
              <a:t>Criteria</a:t>
            </a:r>
          </a:p>
        </p:txBody>
      </p:sp>
      <p:sp>
        <p:nvSpPr>
          <p:cNvPr id="11267" name="Rectangle 3"/>
          <p:cNvSpPr>
            <a:spLocks noGrp="1" noChangeArrowheads="1"/>
          </p:cNvSpPr>
          <p:nvPr>
            <p:ph type="body" idx="1"/>
          </p:nvPr>
        </p:nvSpPr>
        <p:spPr>
          <a:xfrm>
            <a:off x="179512" y="836712"/>
            <a:ext cx="4104456" cy="5544616"/>
          </a:xfrm>
        </p:spPr>
        <p:txBody>
          <a:bodyPr/>
          <a:lstStyle/>
          <a:p>
            <a:pPr marL="457200" indent="-457200">
              <a:lnSpc>
                <a:spcPct val="80000"/>
              </a:lnSpc>
              <a:buAutoNum type="arabicParenR"/>
            </a:pPr>
            <a:r>
              <a:rPr lang="en-CA" sz="2400" b="1" dirty="0" smtClean="0">
                <a:latin typeface="Georgia" pitchFamily="18" charset="0"/>
              </a:rPr>
              <a:t>Failure Consequences</a:t>
            </a:r>
          </a:p>
          <a:p>
            <a:pPr marL="457200" indent="-457200">
              <a:lnSpc>
                <a:spcPct val="80000"/>
              </a:lnSpc>
              <a:buAutoNum type="arabicParenR"/>
            </a:pPr>
            <a:endParaRPr lang="en-CA" sz="2400" b="1" dirty="0">
              <a:latin typeface="Georgia" pitchFamily="18" charset="0"/>
            </a:endParaRPr>
          </a:p>
          <a:p>
            <a:pPr lvl="1">
              <a:lnSpc>
                <a:spcPct val="80000"/>
              </a:lnSpc>
            </a:pPr>
            <a:r>
              <a:rPr lang="en-CA" sz="2400" dirty="0">
                <a:latin typeface="Georgia" pitchFamily="18" charset="0"/>
              </a:rPr>
              <a:t>Position under major </a:t>
            </a:r>
            <a:r>
              <a:rPr lang="en-CA" sz="2400" dirty="0" smtClean="0">
                <a:latin typeface="Georgia" pitchFamily="18" charset="0"/>
              </a:rPr>
              <a:t>roads</a:t>
            </a:r>
          </a:p>
          <a:p>
            <a:pPr lvl="1">
              <a:lnSpc>
                <a:spcPct val="80000"/>
              </a:lnSpc>
            </a:pPr>
            <a:endParaRPr lang="en-CA" sz="2400" dirty="0">
              <a:latin typeface="Georgia" pitchFamily="18" charset="0"/>
            </a:endParaRPr>
          </a:p>
          <a:p>
            <a:pPr lvl="1">
              <a:lnSpc>
                <a:spcPct val="80000"/>
              </a:lnSpc>
            </a:pPr>
            <a:endParaRPr lang="en-CA" sz="2400" dirty="0" smtClean="0">
              <a:latin typeface="Georgia" pitchFamily="18" charset="0"/>
            </a:endParaRPr>
          </a:p>
          <a:p>
            <a:pPr lvl="1">
              <a:lnSpc>
                <a:spcPct val="80000"/>
              </a:lnSpc>
            </a:pPr>
            <a:r>
              <a:rPr lang="en-CA" sz="2400" dirty="0" smtClean="0">
                <a:latin typeface="Georgia" pitchFamily="18" charset="0"/>
              </a:rPr>
              <a:t>Intersection </a:t>
            </a:r>
            <a:r>
              <a:rPr lang="en-CA" sz="2400" dirty="0">
                <a:latin typeface="Georgia" pitchFamily="18" charset="0"/>
              </a:rPr>
              <a:t>with </a:t>
            </a:r>
            <a:r>
              <a:rPr lang="en-CA" sz="2400" dirty="0" smtClean="0">
                <a:latin typeface="Georgia" pitchFamily="18" charset="0"/>
              </a:rPr>
              <a:t>LRT/CPR</a:t>
            </a:r>
          </a:p>
          <a:p>
            <a:pPr lvl="1">
              <a:lnSpc>
                <a:spcPct val="80000"/>
              </a:lnSpc>
            </a:pPr>
            <a:endParaRPr lang="en-CA" sz="2400" dirty="0">
              <a:latin typeface="Georgia" pitchFamily="18" charset="0"/>
            </a:endParaRPr>
          </a:p>
          <a:p>
            <a:pPr lvl="1">
              <a:lnSpc>
                <a:spcPct val="80000"/>
              </a:lnSpc>
            </a:pPr>
            <a:endParaRPr lang="en-CA" sz="2400" dirty="0" smtClean="0">
              <a:latin typeface="Georgia" pitchFamily="18" charset="0"/>
            </a:endParaRPr>
          </a:p>
          <a:p>
            <a:pPr lvl="1">
              <a:lnSpc>
                <a:spcPct val="80000"/>
              </a:lnSpc>
            </a:pPr>
            <a:endParaRPr lang="en-CA" sz="2400" dirty="0">
              <a:latin typeface="Georgia" pitchFamily="18" charset="0"/>
            </a:endParaRPr>
          </a:p>
          <a:p>
            <a:pPr lvl="1">
              <a:lnSpc>
                <a:spcPct val="80000"/>
              </a:lnSpc>
            </a:pPr>
            <a:r>
              <a:rPr lang="en-CA" sz="2400" dirty="0" smtClean="0">
                <a:latin typeface="Georgia" pitchFamily="18" charset="0"/>
              </a:rPr>
              <a:t>Proximity </a:t>
            </a:r>
            <a:r>
              <a:rPr lang="en-CA" sz="2400" dirty="0">
                <a:latin typeface="Georgia" pitchFamily="18" charset="0"/>
              </a:rPr>
              <a:t>to major water </a:t>
            </a:r>
            <a:r>
              <a:rPr lang="en-CA" sz="2400" dirty="0" smtClean="0">
                <a:latin typeface="Georgia" pitchFamily="18" charset="0"/>
              </a:rPr>
              <a:t>bodies</a:t>
            </a:r>
          </a:p>
          <a:p>
            <a:pPr lvl="1">
              <a:lnSpc>
                <a:spcPct val="80000"/>
              </a:lnSpc>
            </a:pPr>
            <a:endParaRPr lang="en-CA" sz="2400" dirty="0">
              <a:latin typeface="Georgia" pitchFamily="18" charset="0"/>
            </a:endParaRPr>
          </a:p>
          <a:p>
            <a:pPr lvl="1">
              <a:lnSpc>
                <a:spcPct val="80000"/>
              </a:lnSpc>
            </a:pPr>
            <a:r>
              <a:rPr lang="en-CA" sz="2400" dirty="0" smtClean="0">
                <a:latin typeface="Georgia" pitchFamily="18" charset="0"/>
              </a:rPr>
              <a:t>Number </a:t>
            </a:r>
            <a:r>
              <a:rPr lang="en-CA" sz="2400" dirty="0">
                <a:latin typeface="Georgia" pitchFamily="18" charset="0"/>
              </a:rPr>
              <a:t>of </a:t>
            </a:r>
            <a:r>
              <a:rPr lang="en-CA" sz="2400" dirty="0" smtClean="0">
                <a:latin typeface="Georgia" pitchFamily="18" charset="0"/>
              </a:rPr>
              <a:t>services</a:t>
            </a:r>
            <a:endParaRPr lang="en-CA" sz="2400" dirty="0">
              <a:latin typeface="Georgia" pitchFamily="18" charset="0"/>
            </a:endParaRPr>
          </a:p>
        </p:txBody>
      </p:sp>
      <p:sp>
        <p:nvSpPr>
          <p:cNvPr id="6" name="Slide Number Placeholder 5"/>
          <p:cNvSpPr>
            <a:spLocks noGrp="1"/>
          </p:cNvSpPr>
          <p:nvPr>
            <p:ph type="sldNum" sz="quarter" idx="12"/>
          </p:nvPr>
        </p:nvSpPr>
        <p:spPr/>
        <p:txBody>
          <a:bodyPr/>
          <a:lstStyle/>
          <a:p>
            <a:pPr>
              <a:defRPr/>
            </a:pPr>
            <a:fld id="{2FE40B62-FC14-4694-81E6-C417126AC106}" type="slidenum">
              <a:rPr lang="en-CA" smtClean="0"/>
              <a:pPr>
                <a:defRPr/>
              </a:pPr>
              <a:t>6</a:t>
            </a:fld>
            <a:endParaRPr lang="en-CA"/>
          </a:p>
        </p:txBody>
      </p:sp>
      <p:pic>
        <p:nvPicPr>
          <p:cNvPr id="64514" name="Picture 2" descr="C:\Users\User\Desktop\sanrisk_intr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355" y="620688"/>
            <a:ext cx="4724400" cy="5935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CA"/>
              <a:t>Presentation</a:t>
            </a:r>
          </a:p>
        </p:txBody>
      </p:sp>
      <p:sp>
        <p:nvSpPr>
          <p:cNvPr id="11266" name="Rectangle 2"/>
          <p:cNvSpPr>
            <a:spLocks noGrp="1" noChangeArrowheads="1"/>
          </p:cNvSpPr>
          <p:nvPr>
            <p:ph type="title"/>
          </p:nvPr>
        </p:nvSpPr>
        <p:spPr>
          <a:xfrm>
            <a:off x="2339752" y="-27384"/>
            <a:ext cx="4546848" cy="778098"/>
          </a:xfrm>
        </p:spPr>
        <p:txBody>
          <a:bodyPr/>
          <a:lstStyle/>
          <a:p>
            <a:r>
              <a:rPr lang="en-CA" sz="3200" b="1" dirty="0">
                <a:latin typeface="Georgia" pitchFamily="18" charset="0"/>
              </a:rPr>
              <a:t>Criteria</a:t>
            </a:r>
          </a:p>
        </p:txBody>
      </p:sp>
      <p:sp>
        <p:nvSpPr>
          <p:cNvPr id="11267" name="Rectangle 3"/>
          <p:cNvSpPr>
            <a:spLocks noGrp="1" noChangeArrowheads="1"/>
          </p:cNvSpPr>
          <p:nvPr>
            <p:ph type="body" idx="1"/>
          </p:nvPr>
        </p:nvSpPr>
        <p:spPr>
          <a:xfrm>
            <a:off x="30363" y="1124744"/>
            <a:ext cx="3173485" cy="4525963"/>
          </a:xfrm>
        </p:spPr>
        <p:txBody>
          <a:bodyPr/>
          <a:lstStyle/>
          <a:p>
            <a:pPr lvl="1">
              <a:lnSpc>
                <a:spcPct val="80000"/>
              </a:lnSpc>
              <a:buFontTx/>
              <a:buNone/>
            </a:pPr>
            <a:endParaRPr lang="en-CA" sz="2400" dirty="0">
              <a:latin typeface="Georgia" pitchFamily="18" charset="0"/>
            </a:endParaRPr>
          </a:p>
          <a:p>
            <a:pPr>
              <a:lnSpc>
                <a:spcPct val="80000"/>
              </a:lnSpc>
              <a:buNone/>
            </a:pPr>
            <a:r>
              <a:rPr lang="en-CA" sz="2400" b="1" dirty="0" smtClean="0">
                <a:latin typeface="Georgia" pitchFamily="18" charset="0"/>
              </a:rPr>
              <a:t>2) Probability </a:t>
            </a:r>
            <a:r>
              <a:rPr lang="en-CA" sz="2400" b="1" dirty="0">
                <a:latin typeface="Georgia" pitchFamily="18" charset="0"/>
              </a:rPr>
              <a:t>of Failure</a:t>
            </a:r>
          </a:p>
          <a:p>
            <a:pPr>
              <a:lnSpc>
                <a:spcPct val="80000"/>
              </a:lnSpc>
              <a:buFontTx/>
              <a:buNone/>
            </a:pPr>
            <a:endParaRPr lang="en-CA" sz="2400" b="1" dirty="0">
              <a:latin typeface="Georgia" pitchFamily="18" charset="0"/>
            </a:endParaRPr>
          </a:p>
          <a:p>
            <a:pPr lvl="1">
              <a:lnSpc>
                <a:spcPct val="80000"/>
              </a:lnSpc>
            </a:pPr>
            <a:r>
              <a:rPr lang="en-CA" sz="2400" dirty="0" smtClean="0">
                <a:latin typeface="Georgia" pitchFamily="18" charset="0"/>
              </a:rPr>
              <a:t>Material</a:t>
            </a:r>
          </a:p>
          <a:p>
            <a:pPr lvl="1">
              <a:lnSpc>
                <a:spcPct val="80000"/>
              </a:lnSpc>
            </a:pPr>
            <a:endParaRPr lang="en-CA" sz="2400" dirty="0" smtClean="0">
              <a:latin typeface="Georgia" pitchFamily="18" charset="0"/>
            </a:endParaRPr>
          </a:p>
          <a:p>
            <a:pPr lvl="1">
              <a:lnSpc>
                <a:spcPct val="80000"/>
              </a:lnSpc>
            </a:pPr>
            <a:r>
              <a:rPr lang="en-CA" sz="2400" dirty="0" smtClean="0">
                <a:latin typeface="Georgia" pitchFamily="18" charset="0"/>
              </a:rPr>
              <a:t>Diameter</a:t>
            </a:r>
          </a:p>
          <a:p>
            <a:pPr lvl="1">
              <a:lnSpc>
                <a:spcPct val="80000"/>
              </a:lnSpc>
            </a:pPr>
            <a:endParaRPr lang="en-CA" sz="2400" dirty="0">
              <a:latin typeface="Georgia" pitchFamily="18" charset="0"/>
            </a:endParaRPr>
          </a:p>
          <a:p>
            <a:pPr lvl="1">
              <a:lnSpc>
                <a:spcPct val="80000"/>
              </a:lnSpc>
            </a:pPr>
            <a:r>
              <a:rPr lang="en-CA" sz="2400" dirty="0" smtClean="0">
                <a:latin typeface="Georgia" pitchFamily="18" charset="0"/>
              </a:rPr>
              <a:t>Work Orders </a:t>
            </a:r>
          </a:p>
          <a:p>
            <a:pPr lvl="1">
              <a:lnSpc>
                <a:spcPct val="80000"/>
              </a:lnSpc>
            </a:pPr>
            <a:endParaRPr lang="en-CA" sz="2400" dirty="0">
              <a:latin typeface="Georgia" pitchFamily="18" charset="0"/>
            </a:endParaRPr>
          </a:p>
          <a:p>
            <a:pPr lvl="1">
              <a:lnSpc>
                <a:spcPct val="80000"/>
              </a:lnSpc>
            </a:pPr>
            <a:r>
              <a:rPr lang="en-CA" sz="2400" dirty="0" smtClean="0">
                <a:latin typeface="Georgia" pitchFamily="18" charset="0"/>
              </a:rPr>
              <a:t>CCTV Defects</a:t>
            </a:r>
            <a:endParaRPr lang="en-CA" sz="1800" dirty="0">
              <a:latin typeface="Georgia" pitchFamily="18" charset="0"/>
            </a:endParaRPr>
          </a:p>
        </p:txBody>
      </p:sp>
      <p:sp>
        <p:nvSpPr>
          <p:cNvPr id="6" name="Slide Number Placeholder 5"/>
          <p:cNvSpPr>
            <a:spLocks noGrp="1"/>
          </p:cNvSpPr>
          <p:nvPr>
            <p:ph type="sldNum" sz="quarter" idx="12"/>
          </p:nvPr>
        </p:nvSpPr>
        <p:spPr/>
        <p:txBody>
          <a:bodyPr/>
          <a:lstStyle/>
          <a:p>
            <a:pPr>
              <a:defRPr/>
            </a:pPr>
            <a:fld id="{2FE40B62-FC14-4694-81E6-C417126AC106}" type="slidenum">
              <a:rPr lang="en-CA" smtClean="0"/>
              <a:pPr>
                <a:defRPr/>
              </a:pPr>
              <a:t>7</a:t>
            </a:fld>
            <a:endParaRPr lang="en-CA"/>
          </a:p>
        </p:txBody>
      </p:sp>
      <p:pic>
        <p:nvPicPr>
          <p:cNvPr id="65540" name="Picture 4" descr="C:\Users\User\Desktop\sanrp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303338"/>
            <a:ext cx="5764213" cy="685800"/>
          </a:xfrm>
          <a:prstGeom prst="rect">
            <a:avLst/>
          </a:prstGeom>
          <a:noFill/>
          <a:extLst>
            <a:ext uri="{909E8E84-426E-40DD-AFC4-6F175D3DCCD1}">
              <a14:hiddenFill xmlns:a14="http://schemas.microsoft.com/office/drawing/2010/main">
                <a:solidFill>
                  <a:srgbClr val="FFFFFF"/>
                </a:solidFill>
              </a14:hiddenFill>
            </a:ext>
          </a:extLst>
        </p:spPr>
      </p:pic>
      <p:pic>
        <p:nvPicPr>
          <p:cNvPr id="65541" name="Picture 5" descr="C:\Users\User\Desktop\sanrpt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2011840"/>
            <a:ext cx="5935662" cy="33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497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CA"/>
              <a:t>Presentation</a:t>
            </a:r>
          </a:p>
        </p:txBody>
      </p:sp>
      <p:sp>
        <p:nvSpPr>
          <p:cNvPr id="31746" name="Rectangle 2"/>
          <p:cNvSpPr>
            <a:spLocks noGrp="1" noChangeArrowheads="1"/>
          </p:cNvSpPr>
          <p:nvPr>
            <p:ph type="title"/>
          </p:nvPr>
        </p:nvSpPr>
        <p:spPr>
          <a:xfrm>
            <a:off x="1907704" y="188640"/>
            <a:ext cx="5842992" cy="692696"/>
          </a:xfrm>
        </p:spPr>
        <p:txBody>
          <a:bodyPr/>
          <a:lstStyle/>
          <a:p>
            <a:r>
              <a:rPr lang="en-US" sz="3200" b="1" dirty="0" smtClean="0">
                <a:latin typeface="Georgia" pitchFamily="18" charset="0"/>
              </a:rPr>
              <a:t>GIS Analysis</a:t>
            </a:r>
            <a:endParaRPr lang="en-CA" sz="3200" b="1" dirty="0">
              <a:latin typeface="Georgia" pitchFamily="18" charset="0"/>
            </a:endParaRPr>
          </a:p>
        </p:txBody>
      </p:sp>
      <p:sp>
        <p:nvSpPr>
          <p:cNvPr id="6" name="Slide Number Placeholder 5"/>
          <p:cNvSpPr>
            <a:spLocks noGrp="1"/>
          </p:cNvSpPr>
          <p:nvPr>
            <p:ph type="sldNum" sz="quarter" idx="12"/>
          </p:nvPr>
        </p:nvSpPr>
        <p:spPr/>
        <p:txBody>
          <a:bodyPr/>
          <a:lstStyle/>
          <a:p>
            <a:pPr>
              <a:defRPr/>
            </a:pPr>
            <a:fld id="{2FE40B62-FC14-4694-81E6-C417126AC106}" type="slidenum">
              <a:rPr lang="en-CA" smtClean="0"/>
              <a:pPr>
                <a:defRPr/>
              </a:pPr>
              <a:t>8</a:t>
            </a:fld>
            <a:endParaRPr lang="en-CA"/>
          </a:p>
        </p:txBody>
      </p:sp>
      <p:pic>
        <p:nvPicPr>
          <p:cNvPr id="634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980728"/>
            <a:ext cx="6472495" cy="524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9512" y="3429000"/>
            <a:ext cx="3168352" cy="830997"/>
          </a:xfrm>
          <a:prstGeom prst="rect">
            <a:avLst/>
          </a:prstGeom>
          <a:solidFill>
            <a:schemeClr val="accent1"/>
          </a:solidFill>
        </p:spPr>
        <p:txBody>
          <a:bodyPr wrap="square" rtlCol="0">
            <a:spAutoFit/>
          </a:bodyPr>
          <a:lstStyle/>
          <a:p>
            <a:r>
              <a:rPr lang="en-CA" sz="2400" dirty="0" smtClean="0">
                <a:latin typeface="Georgia" panose="02040502050405020303" pitchFamily="18" charset="0"/>
              </a:rPr>
              <a:t>Roads and River</a:t>
            </a:r>
          </a:p>
          <a:p>
            <a:r>
              <a:rPr lang="en-CA" sz="2400" dirty="0" smtClean="0">
                <a:latin typeface="Georgia" panose="02040502050405020303" pitchFamily="18" charset="0"/>
              </a:rPr>
              <a:t>Before Buffering</a:t>
            </a:r>
            <a:endParaRPr lang="en-CA" sz="24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CA"/>
              <a:t>Presentation</a:t>
            </a:r>
          </a:p>
        </p:txBody>
      </p:sp>
      <p:sp>
        <p:nvSpPr>
          <p:cNvPr id="6" name="Slide Number Placeholder 5"/>
          <p:cNvSpPr>
            <a:spLocks noGrp="1"/>
          </p:cNvSpPr>
          <p:nvPr>
            <p:ph type="sldNum" sz="quarter" idx="12"/>
          </p:nvPr>
        </p:nvSpPr>
        <p:spPr/>
        <p:txBody>
          <a:bodyPr/>
          <a:lstStyle/>
          <a:p>
            <a:pPr>
              <a:defRPr/>
            </a:pPr>
            <a:fld id="{2FE40B62-FC14-4694-81E6-C417126AC106}" type="slidenum">
              <a:rPr lang="en-CA" smtClean="0"/>
              <a:pPr>
                <a:defRPr/>
              </a:pPr>
              <a:t>9</a:t>
            </a:fld>
            <a:endParaRPr lang="en-CA"/>
          </a:p>
        </p:txBody>
      </p:sp>
      <p:pic>
        <p:nvPicPr>
          <p:cNvPr id="645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0"/>
            <a:ext cx="8027789" cy="6563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467544" y="980728"/>
            <a:ext cx="2232248"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472148" y="1266508"/>
            <a:ext cx="2232248"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79512" y="3429000"/>
            <a:ext cx="3168352" cy="830997"/>
          </a:xfrm>
          <a:prstGeom prst="rect">
            <a:avLst/>
          </a:prstGeom>
          <a:solidFill>
            <a:schemeClr val="accent1"/>
          </a:solidFill>
        </p:spPr>
        <p:txBody>
          <a:bodyPr wrap="square" rtlCol="0">
            <a:spAutoFit/>
          </a:bodyPr>
          <a:lstStyle/>
          <a:p>
            <a:r>
              <a:rPr lang="en-CA" sz="2400" dirty="0" smtClean="0">
                <a:latin typeface="Georgia" panose="02040502050405020303" pitchFamily="18" charset="0"/>
              </a:rPr>
              <a:t>Roads and River</a:t>
            </a:r>
          </a:p>
          <a:p>
            <a:r>
              <a:rPr lang="en-CA" sz="2400" dirty="0" smtClean="0">
                <a:latin typeface="Georgia" panose="02040502050405020303" pitchFamily="18" charset="0"/>
              </a:rPr>
              <a:t>Buffer Layers On</a:t>
            </a:r>
            <a:endParaRPr lang="en-CA" sz="2400" dirty="0">
              <a:latin typeface="Georgia" panose="02040502050405020303" pitchFamily="18" charset="0"/>
            </a:endParaRPr>
          </a:p>
        </p:txBody>
      </p:sp>
    </p:spTree>
    <p:extLst>
      <p:ext uri="{BB962C8B-B14F-4D97-AF65-F5344CB8AC3E}">
        <p14:creationId xmlns:p14="http://schemas.microsoft.com/office/powerpoint/2010/main" val="2789917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3166</TotalTime>
  <Words>5511</Words>
  <Application>Microsoft Office PowerPoint</Application>
  <PresentationFormat>On-screen Show (4:3)</PresentationFormat>
  <Paragraphs>415</Paragraphs>
  <Slides>38</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Custom Design</vt:lpstr>
      <vt:lpstr>Picture</vt:lpstr>
      <vt:lpstr>Sanitary Sewer Risk Model</vt:lpstr>
      <vt:lpstr>Agenda</vt:lpstr>
      <vt:lpstr> Rationale: The Benefits</vt:lpstr>
      <vt:lpstr>Consequence TBL Cost Value </vt:lpstr>
      <vt:lpstr>Methodology</vt:lpstr>
      <vt:lpstr>Criteria</vt:lpstr>
      <vt:lpstr>Criteria</vt:lpstr>
      <vt:lpstr>GIS Analysis</vt:lpstr>
      <vt:lpstr>PowerPoint Presentation</vt:lpstr>
      <vt:lpstr>PowerPoint Presentation</vt:lpstr>
      <vt:lpstr>GIS Analysis Example – Pipes near Rivers</vt:lpstr>
      <vt:lpstr>GIS Analysis - Results</vt:lpstr>
      <vt:lpstr>GIS Analysis - Results</vt:lpstr>
      <vt:lpstr>GIS Analysis - Results</vt:lpstr>
      <vt:lpstr>Consequence TBL Cost Value Calculations – Proximity to Rivers</vt:lpstr>
      <vt:lpstr>Proximity to Rivers - Continued</vt:lpstr>
      <vt:lpstr>Consequence TBL Cost Value Calculations – Proximity to Ponds/Wetlands</vt:lpstr>
      <vt:lpstr>Proximity to Ponds/Wetlands - Continued</vt:lpstr>
      <vt:lpstr>TBL Cost Due to Position under Major Roads (Traffic Impact)</vt:lpstr>
      <vt:lpstr>TBL Cost Due to Position under Major Roads (Traffic Impact)</vt:lpstr>
      <vt:lpstr>TBL Cost due to Position under LRT/CPR</vt:lpstr>
      <vt:lpstr>TBL Cost due to Backup into Services</vt:lpstr>
      <vt:lpstr>Operational Failure</vt:lpstr>
      <vt:lpstr>Operational Failure Does Not Require Digging</vt:lpstr>
      <vt:lpstr>Addition of TBL Consequence Costs</vt:lpstr>
      <vt:lpstr>Results – Structural Costs</vt:lpstr>
      <vt:lpstr>PowerPoint Presentation</vt:lpstr>
      <vt:lpstr>PowerPoint Presentation</vt:lpstr>
      <vt:lpstr>PowerPoint Presentation</vt:lpstr>
      <vt:lpstr>EIT Project Done!</vt:lpstr>
      <vt:lpstr> Probability of Structural Failure (CCTV not Available) </vt:lpstr>
      <vt:lpstr>Probability of Structural Failure (CCTV Available)</vt:lpstr>
      <vt:lpstr>Probability of Structural Failure (CCTV Available)</vt:lpstr>
      <vt:lpstr>BADNESS</vt:lpstr>
      <vt:lpstr>(Impacts 2006-2015 )     = Impacts/Year       10</vt:lpstr>
      <vt:lpstr>Risk Calculations</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Sanitary Sewer Risk Model</dc:title>
  <dc:creator>Computer</dc:creator>
  <cp:lastModifiedBy>User</cp:lastModifiedBy>
  <cp:revision>135</cp:revision>
  <dcterms:created xsi:type="dcterms:W3CDTF">2016-09-24T18:25:16Z</dcterms:created>
  <dcterms:modified xsi:type="dcterms:W3CDTF">2019-01-04T07:40:22Z</dcterms:modified>
</cp:coreProperties>
</file>